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362" r:id="rId2"/>
    <p:sldId id="363" r:id="rId3"/>
    <p:sldId id="364" r:id="rId4"/>
    <p:sldId id="260" r:id="rId5"/>
    <p:sldId id="365" r:id="rId6"/>
    <p:sldId id="366" r:id="rId7"/>
    <p:sldId id="367" r:id="rId8"/>
    <p:sldId id="265" r:id="rId9"/>
    <p:sldId id="274" r:id="rId10"/>
    <p:sldId id="368" r:id="rId11"/>
    <p:sldId id="369" r:id="rId12"/>
    <p:sldId id="268" r:id="rId13"/>
    <p:sldId id="294" r:id="rId14"/>
    <p:sldId id="377" r:id="rId15"/>
    <p:sldId id="379" r:id="rId16"/>
    <p:sldId id="360" r:id="rId17"/>
    <p:sldId id="382" r:id="rId18"/>
    <p:sldId id="381" r:id="rId19"/>
    <p:sldId id="361" r:id="rId20"/>
    <p:sldId id="340" r:id="rId21"/>
    <p:sldId id="342" r:id="rId22"/>
    <p:sldId id="413" r:id="rId23"/>
    <p:sldId id="371" r:id="rId24"/>
    <p:sldId id="372" r:id="rId25"/>
    <p:sldId id="375" r:id="rId26"/>
    <p:sldId id="383" r:id="rId27"/>
    <p:sldId id="384" r:id="rId28"/>
    <p:sldId id="386" r:id="rId29"/>
    <p:sldId id="388" r:id="rId30"/>
    <p:sldId id="387" r:id="rId31"/>
    <p:sldId id="385" r:id="rId32"/>
    <p:sldId id="389" r:id="rId33"/>
    <p:sldId id="374" r:id="rId34"/>
    <p:sldId id="391" r:id="rId35"/>
    <p:sldId id="392" r:id="rId36"/>
    <p:sldId id="393" r:id="rId37"/>
    <p:sldId id="395" r:id="rId38"/>
    <p:sldId id="397" r:id="rId39"/>
    <p:sldId id="396" r:id="rId40"/>
    <p:sldId id="398" r:id="rId41"/>
    <p:sldId id="344" r:id="rId42"/>
    <p:sldId id="394" r:id="rId43"/>
    <p:sldId id="345" r:id="rId44"/>
    <p:sldId id="410" r:id="rId45"/>
    <p:sldId id="411" r:id="rId46"/>
    <p:sldId id="399" r:id="rId47"/>
    <p:sldId id="401" r:id="rId48"/>
    <p:sldId id="346" r:id="rId49"/>
    <p:sldId id="404" r:id="rId50"/>
    <p:sldId id="403" r:id="rId51"/>
    <p:sldId id="405" r:id="rId52"/>
    <p:sldId id="406" r:id="rId53"/>
    <p:sldId id="408" r:id="rId54"/>
    <p:sldId id="407" r:id="rId55"/>
    <p:sldId id="402" r:id="rId56"/>
    <p:sldId id="348" r:id="rId57"/>
    <p:sldId id="349" r:id="rId58"/>
    <p:sldId id="350" r:id="rId59"/>
    <p:sldId id="409" r:id="rId60"/>
    <p:sldId id="351" r:id="rId61"/>
    <p:sldId id="353" r:id="rId62"/>
    <p:sldId id="359" r:id="rId6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6177BD"/>
    <a:srgbClr val="38BEA1"/>
    <a:srgbClr val="7AB7EA"/>
    <a:srgbClr val="A8BDDC"/>
    <a:srgbClr val="B62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4" autoAdjust="0"/>
  </p:normalViewPr>
  <p:slideViewPr>
    <p:cSldViewPr snapToGrid="0">
      <p:cViewPr varScale="1">
        <p:scale>
          <a:sx n="97" d="100"/>
          <a:sy n="97" d="100"/>
        </p:scale>
        <p:origin x="3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6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7F93E-103C-4B24-9E3E-697A203E513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826ADC0D-330E-4D72-800D-08176CAF011C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pl-PL" sz="2000" b="1" dirty="0" err="1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pl-PL" sz="2000" dirty="0" err="1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ead</a:t>
          </a:r>
          <a:r>
            <a:rPr lang="pl-PL" sz="2000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2000" b="1" dirty="0" err="1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pl-PL" sz="2000" dirty="0" err="1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gency</a:t>
          </a:r>
          <a:r>
            <a:rPr lang="pl-PL" sz="2000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2000" b="1" dirty="0" err="1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pl-PL" sz="2000" dirty="0" err="1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rocedure</a:t>
          </a:r>
          <a:r>
            <a:rPr lang="pl-PL" sz="2000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 – standard oceny wniosków</a:t>
          </a:r>
          <a:endParaRPr lang="pl-PL" sz="2000" dirty="0"/>
        </a:p>
      </dgm:t>
    </dgm:pt>
    <dgm:pt modelId="{F232EFBC-2A63-47B4-849D-B601E7A9B78E}" type="parTrans" cxnId="{B70230C8-EDE1-40DE-B98F-DEF63ED70933}">
      <dgm:prSet/>
      <dgm:spPr/>
      <dgm:t>
        <a:bodyPr/>
        <a:lstStyle/>
        <a:p>
          <a:endParaRPr lang="pl-PL"/>
        </a:p>
      </dgm:t>
    </dgm:pt>
    <dgm:pt modelId="{3FDB8A83-153E-478C-9803-D5BFE4EABC15}" type="sibTrans" cxnId="{B70230C8-EDE1-40DE-B98F-DEF63ED7093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pl-PL"/>
        </a:p>
      </dgm:t>
    </dgm:pt>
    <dgm:pt modelId="{85BE3B25-4A8F-4E99-8EEA-7C7742DA0137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 vert="horz" lIns="0" tIns="0" rIns="0" bIns="0"/>
        <a:lstStyle/>
        <a:p>
          <a:pPr algn="ctr"/>
          <a:r>
            <a:rPr lang="pl-PL" sz="1400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Wnioski o finansowanie projektów angażujących minimum dwie grupy badawcze z krajów współpracujących </a:t>
          </a:r>
          <a:r>
            <a:rPr lang="pl-PL" sz="1400" b="1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oceniane są tylko w jednej instytucji (agencji wiodącej)</a:t>
          </a:r>
          <a:endParaRPr lang="pl-PL" sz="1400" b="1" dirty="0"/>
        </a:p>
      </dgm:t>
    </dgm:pt>
    <dgm:pt modelId="{8C7B384E-C8F2-4C8E-9537-103157B81B08}" type="parTrans" cxnId="{95E39144-8939-487A-9272-3398802F7CD0}">
      <dgm:prSet/>
      <dgm:spPr/>
      <dgm:t>
        <a:bodyPr/>
        <a:lstStyle/>
        <a:p>
          <a:endParaRPr lang="pl-PL"/>
        </a:p>
      </dgm:t>
    </dgm:pt>
    <dgm:pt modelId="{67044DB6-611C-488D-A6A1-F2CE0EFE3A93}" type="sibTrans" cxnId="{95E39144-8939-487A-9272-3398802F7CD0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pl-PL"/>
        </a:p>
      </dgm:t>
    </dgm:pt>
    <dgm:pt modelId="{7CAB3902-EE0B-4F03-B373-702F5B403BD8}">
      <dgm:prSet phldrT="[Teks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pl-PL" sz="1100" dirty="0" smtClean="0">
              <a:solidFill>
                <a:srgbClr val="58595B"/>
              </a:solidFill>
              <a:latin typeface="Arial"/>
              <a:cs typeface="Arial"/>
            </a:rPr>
            <a:t>Pozostałe instytucje </a:t>
          </a:r>
          <a:r>
            <a:rPr lang="pl-PL" sz="1200" b="1" dirty="0" smtClean="0">
              <a:solidFill>
                <a:srgbClr val="58595B"/>
              </a:solidFill>
              <a:latin typeface="Arial"/>
              <a:cs typeface="Arial"/>
            </a:rPr>
            <a:t>akceptują</a:t>
          </a:r>
          <a:r>
            <a:rPr lang="pl-PL" sz="1100" b="1" dirty="0" smtClean="0">
              <a:solidFill>
                <a:srgbClr val="58595B"/>
              </a:solidFill>
              <a:latin typeface="Arial"/>
              <a:cs typeface="Arial"/>
            </a:rPr>
            <a:t> wyniki </a:t>
          </a:r>
          <a:r>
            <a:rPr lang="pl-PL" sz="1100" dirty="0" smtClean="0">
              <a:solidFill>
                <a:srgbClr val="58595B"/>
              </a:solidFill>
              <a:latin typeface="Arial"/>
              <a:cs typeface="Arial"/>
            </a:rPr>
            <a:t>oceny merytorycznej dokonanej przez agencję wiodącą i </a:t>
          </a:r>
          <a:r>
            <a:rPr lang="pl-PL" sz="1100" b="1" dirty="0" smtClean="0">
              <a:solidFill>
                <a:srgbClr val="58595B"/>
              </a:solidFill>
              <a:latin typeface="Arial"/>
              <a:cs typeface="Arial"/>
            </a:rPr>
            <a:t>przyznają finansowanie</a:t>
          </a:r>
          <a:endParaRPr lang="pl-PL" sz="1100" b="1" dirty="0"/>
        </a:p>
      </dgm:t>
    </dgm:pt>
    <dgm:pt modelId="{059FF51E-374E-4A32-A337-0B1DAEF1B61F}" type="parTrans" cxnId="{CCADC836-E5C9-4744-9BC8-624539B1ADC4}">
      <dgm:prSet/>
      <dgm:spPr/>
      <dgm:t>
        <a:bodyPr/>
        <a:lstStyle/>
        <a:p>
          <a:endParaRPr lang="pl-PL"/>
        </a:p>
      </dgm:t>
    </dgm:pt>
    <dgm:pt modelId="{DFE3EB19-AC0B-465B-96FE-51C3CF517F3F}" type="sibTrans" cxnId="{CCADC836-E5C9-4744-9BC8-624539B1ADC4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solidFill>
          <a:schemeClr val="bg2">
            <a:lumMod val="75000"/>
          </a:schemeClr>
        </a:solidFill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pl-PL"/>
        </a:p>
      </dgm:t>
    </dgm:pt>
    <dgm:pt modelId="{56E8F5A1-348C-4953-8739-83D3954E2232}" type="pres">
      <dgm:prSet presAssocID="{0FA7F93E-103C-4B24-9E3E-697A203E513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6A79057-7EE0-475A-AAE0-1D51B3E2020A}" type="pres">
      <dgm:prSet presAssocID="{826ADC0D-330E-4D72-800D-08176CAF011C}" presName="gear1" presStyleLbl="node1" presStyleIdx="0" presStyleCnt="3" custLinFactNeighborX="23718" custLinFactNeighborY="-664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9F5708-8ED7-4708-8C4C-002D6C0A3CB2}" type="pres">
      <dgm:prSet presAssocID="{826ADC0D-330E-4D72-800D-08176CAF011C}" presName="gear1srcNode" presStyleLbl="node1" presStyleIdx="0" presStyleCnt="3"/>
      <dgm:spPr/>
      <dgm:t>
        <a:bodyPr/>
        <a:lstStyle/>
        <a:p>
          <a:endParaRPr lang="pl-PL"/>
        </a:p>
      </dgm:t>
    </dgm:pt>
    <dgm:pt modelId="{912C92FD-466D-4C48-9D37-28B992754220}" type="pres">
      <dgm:prSet presAssocID="{826ADC0D-330E-4D72-800D-08176CAF011C}" presName="gear1dstNode" presStyleLbl="node1" presStyleIdx="0" presStyleCnt="3"/>
      <dgm:spPr/>
      <dgm:t>
        <a:bodyPr/>
        <a:lstStyle/>
        <a:p>
          <a:endParaRPr lang="pl-PL"/>
        </a:p>
      </dgm:t>
    </dgm:pt>
    <dgm:pt modelId="{46AE7E9A-1BE8-4B55-8FCC-E6B481FE8BDC}" type="pres">
      <dgm:prSet presAssocID="{85BE3B25-4A8F-4E99-8EEA-7C7742DA0137}" presName="gear2" presStyleLbl="node1" presStyleIdx="1" presStyleCnt="3" custScaleX="155822" custScaleY="153124" custLinFactNeighborX="4303" custLinFactNeighborY="2252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2CB526-D5DA-475B-BAF0-EE5B00450802}" type="pres">
      <dgm:prSet presAssocID="{85BE3B25-4A8F-4E99-8EEA-7C7742DA0137}" presName="gear2srcNode" presStyleLbl="node1" presStyleIdx="1" presStyleCnt="3"/>
      <dgm:spPr/>
      <dgm:t>
        <a:bodyPr/>
        <a:lstStyle/>
        <a:p>
          <a:endParaRPr lang="pl-PL"/>
        </a:p>
      </dgm:t>
    </dgm:pt>
    <dgm:pt modelId="{8DEDF697-3FB7-46EC-B10F-3B1AB0DA9DBD}" type="pres">
      <dgm:prSet presAssocID="{85BE3B25-4A8F-4E99-8EEA-7C7742DA0137}" presName="gear2dstNode" presStyleLbl="node1" presStyleIdx="1" presStyleCnt="3"/>
      <dgm:spPr/>
      <dgm:t>
        <a:bodyPr/>
        <a:lstStyle/>
        <a:p>
          <a:endParaRPr lang="pl-PL"/>
        </a:p>
      </dgm:t>
    </dgm:pt>
    <dgm:pt modelId="{60AC2782-9D0C-4B21-B319-FE6BB34717B8}" type="pres">
      <dgm:prSet presAssocID="{7CAB3902-EE0B-4F03-B373-702F5B403BD8}" presName="gear3" presStyleLbl="node1" presStyleIdx="2" presStyleCnt="3" custScaleX="115426" custScaleY="112804" custLinFactNeighborX="30671" custLinFactNeighborY="2476"/>
      <dgm:spPr/>
      <dgm:t>
        <a:bodyPr/>
        <a:lstStyle/>
        <a:p>
          <a:endParaRPr lang="pl-PL"/>
        </a:p>
      </dgm:t>
    </dgm:pt>
    <dgm:pt modelId="{B4CB6175-1808-41AB-AE3B-A748DBA44AAB}" type="pres">
      <dgm:prSet presAssocID="{7CAB3902-EE0B-4F03-B373-702F5B403BD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DB2944-5412-407D-A63A-1B02C0164121}" type="pres">
      <dgm:prSet presAssocID="{7CAB3902-EE0B-4F03-B373-702F5B403BD8}" presName="gear3srcNode" presStyleLbl="node1" presStyleIdx="2" presStyleCnt="3"/>
      <dgm:spPr/>
      <dgm:t>
        <a:bodyPr/>
        <a:lstStyle/>
        <a:p>
          <a:endParaRPr lang="pl-PL"/>
        </a:p>
      </dgm:t>
    </dgm:pt>
    <dgm:pt modelId="{74D49A9C-F943-465B-93D4-52E6601D99BD}" type="pres">
      <dgm:prSet presAssocID="{7CAB3902-EE0B-4F03-B373-702F5B403BD8}" presName="gear3dstNode" presStyleLbl="node1" presStyleIdx="2" presStyleCnt="3"/>
      <dgm:spPr/>
      <dgm:t>
        <a:bodyPr/>
        <a:lstStyle/>
        <a:p>
          <a:endParaRPr lang="pl-PL"/>
        </a:p>
      </dgm:t>
    </dgm:pt>
    <dgm:pt modelId="{89EC0804-D78A-43BD-BAD2-E96C1E8FDE0B}" type="pres">
      <dgm:prSet presAssocID="{3FDB8A83-153E-478C-9803-D5BFE4EABC15}" presName="connector1" presStyleLbl="sibTrans2D1" presStyleIdx="0" presStyleCnt="3" custLinFactNeighborX="13349" custLinFactNeighborY="-2837"/>
      <dgm:spPr/>
      <dgm:t>
        <a:bodyPr/>
        <a:lstStyle/>
        <a:p>
          <a:endParaRPr lang="pl-PL"/>
        </a:p>
      </dgm:t>
    </dgm:pt>
    <dgm:pt modelId="{B5589489-B1BC-442C-BCA4-69093F4979D2}" type="pres">
      <dgm:prSet presAssocID="{67044DB6-611C-488D-A6A1-F2CE0EFE3A93}" presName="connector2" presStyleLbl="sibTrans2D1" presStyleIdx="1" presStyleCnt="3" custLinFactNeighborX="-12819" custLinFactNeighborY="7110"/>
      <dgm:spPr/>
      <dgm:t>
        <a:bodyPr/>
        <a:lstStyle/>
        <a:p>
          <a:endParaRPr lang="pl-PL"/>
        </a:p>
      </dgm:t>
    </dgm:pt>
    <dgm:pt modelId="{C678F8E4-8F65-4CF0-A42D-E9EC44532453}" type="pres">
      <dgm:prSet presAssocID="{DFE3EB19-AC0B-465B-96FE-51C3CF517F3F}" presName="connector3" presStyleLbl="sibTrans2D1" presStyleIdx="2" presStyleCnt="3" custLinFactNeighborX="23090" custLinFactNeighborY="1346"/>
      <dgm:spPr/>
      <dgm:t>
        <a:bodyPr/>
        <a:lstStyle/>
        <a:p>
          <a:endParaRPr lang="pl-PL"/>
        </a:p>
      </dgm:t>
    </dgm:pt>
  </dgm:ptLst>
  <dgm:cxnLst>
    <dgm:cxn modelId="{0CBC233C-92A5-495B-B56A-43085D856611}" type="presOf" srcId="{3FDB8A83-153E-478C-9803-D5BFE4EABC15}" destId="{89EC0804-D78A-43BD-BAD2-E96C1E8FDE0B}" srcOrd="0" destOrd="0" presId="urn:microsoft.com/office/officeart/2005/8/layout/gear1"/>
    <dgm:cxn modelId="{00E61BFF-E4C9-4291-84DD-478D1480A78E}" type="presOf" srcId="{826ADC0D-330E-4D72-800D-08176CAF011C}" destId="{46A79057-7EE0-475A-AAE0-1D51B3E2020A}" srcOrd="0" destOrd="0" presId="urn:microsoft.com/office/officeart/2005/8/layout/gear1"/>
    <dgm:cxn modelId="{CCADC836-E5C9-4744-9BC8-624539B1ADC4}" srcId="{0FA7F93E-103C-4B24-9E3E-697A203E5134}" destId="{7CAB3902-EE0B-4F03-B373-702F5B403BD8}" srcOrd="2" destOrd="0" parTransId="{059FF51E-374E-4A32-A337-0B1DAEF1B61F}" sibTransId="{DFE3EB19-AC0B-465B-96FE-51C3CF517F3F}"/>
    <dgm:cxn modelId="{6C5285A2-23CC-4849-B77F-C6729CF59E01}" type="presOf" srcId="{7CAB3902-EE0B-4F03-B373-702F5B403BD8}" destId="{60AC2782-9D0C-4B21-B319-FE6BB34717B8}" srcOrd="0" destOrd="0" presId="urn:microsoft.com/office/officeart/2005/8/layout/gear1"/>
    <dgm:cxn modelId="{273304D3-5DE5-4932-B8B1-785484043F9F}" type="presOf" srcId="{826ADC0D-330E-4D72-800D-08176CAF011C}" destId="{9E9F5708-8ED7-4708-8C4C-002D6C0A3CB2}" srcOrd="1" destOrd="0" presId="urn:microsoft.com/office/officeart/2005/8/layout/gear1"/>
    <dgm:cxn modelId="{95E39144-8939-487A-9272-3398802F7CD0}" srcId="{0FA7F93E-103C-4B24-9E3E-697A203E5134}" destId="{85BE3B25-4A8F-4E99-8EEA-7C7742DA0137}" srcOrd="1" destOrd="0" parTransId="{8C7B384E-C8F2-4C8E-9537-103157B81B08}" sibTransId="{67044DB6-611C-488D-A6A1-F2CE0EFE3A93}"/>
    <dgm:cxn modelId="{D462821B-9CD7-4458-8AB3-9DCF10C4D568}" type="presOf" srcId="{67044DB6-611C-488D-A6A1-F2CE0EFE3A93}" destId="{B5589489-B1BC-442C-BCA4-69093F4979D2}" srcOrd="0" destOrd="0" presId="urn:microsoft.com/office/officeart/2005/8/layout/gear1"/>
    <dgm:cxn modelId="{33CA7A48-199F-4883-9657-1EF1AF2DD1C2}" type="presOf" srcId="{7CAB3902-EE0B-4F03-B373-702F5B403BD8}" destId="{1EDB2944-5412-407D-A63A-1B02C0164121}" srcOrd="2" destOrd="0" presId="urn:microsoft.com/office/officeart/2005/8/layout/gear1"/>
    <dgm:cxn modelId="{B2AC1262-AA34-45E2-8830-7BC546F9E607}" type="presOf" srcId="{826ADC0D-330E-4D72-800D-08176CAF011C}" destId="{912C92FD-466D-4C48-9D37-28B992754220}" srcOrd="2" destOrd="0" presId="urn:microsoft.com/office/officeart/2005/8/layout/gear1"/>
    <dgm:cxn modelId="{53682EBE-71BB-4E6F-862A-0B34889AA9EE}" type="presOf" srcId="{85BE3B25-4A8F-4E99-8EEA-7C7742DA0137}" destId="{882CB526-D5DA-475B-BAF0-EE5B00450802}" srcOrd="1" destOrd="0" presId="urn:microsoft.com/office/officeart/2005/8/layout/gear1"/>
    <dgm:cxn modelId="{B70230C8-EDE1-40DE-B98F-DEF63ED70933}" srcId="{0FA7F93E-103C-4B24-9E3E-697A203E5134}" destId="{826ADC0D-330E-4D72-800D-08176CAF011C}" srcOrd="0" destOrd="0" parTransId="{F232EFBC-2A63-47B4-849D-B601E7A9B78E}" sibTransId="{3FDB8A83-153E-478C-9803-D5BFE4EABC15}"/>
    <dgm:cxn modelId="{AFECC336-FE52-4673-BBFF-7AC025F72DA5}" type="presOf" srcId="{DFE3EB19-AC0B-465B-96FE-51C3CF517F3F}" destId="{C678F8E4-8F65-4CF0-A42D-E9EC44532453}" srcOrd="0" destOrd="0" presId="urn:microsoft.com/office/officeart/2005/8/layout/gear1"/>
    <dgm:cxn modelId="{AD1E4361-A18E-4B1D-9A13-F6CE87408E22}" type="presOf" srcId="{7CAB3902-EE0B-4F03-B373-702F5B403BD8}" destId="{74D49A9C-F943-465B-93D4-52E6601D99BD}" srcOrd="3" destOrd="0" presId="urn:microsoft.com/office/officeart/2005/8/layout/gear1"/>
    <dgm:cxn modelId="{74D19983-BAF4-4E91-8270-24A838142516}" type="presOf" srcId="{0FA7F93E-103C-4B24-9E3E-697A203E5134}" destId="{56E8F5A1-348C-4953-8739-83D3954E2232}" srcOrd="0" destOrd="0" presId="urn:microsoft.com/office/officeart/2005/8/layout/gear1"/>
    <dgm:cxn modelId="{B23159C4-8D23-4230-90BE-7549416122D7}" type="presOf" srcId="{85BE3B25-4A8F-4E99-8EEA-7C7742DA0137}" destId="{46AE7E9A-1BE8-4B55-8FCC-E6B481FE8BDC}" srcOrd="0" destOrd="0" presId="urn:microsoft.com/office/officeart/2005/8/layout/gear1"/>
    <dgm:cxn modelId="{C1677E5D-AB02-41F4-88E3-DF28A8F4ABDB}" type="presOf" srcId="{85BE3B25-4A8F-4E99-8EEA-7C7742DA0137}" destId="{8DEDF697-3FB7-46EC-B10F-3B1AB0DA9DBD}" srcOrd="2" destOrd="0" presId="urn:microsoft.com/office/officeart/2005/8/layout/gear1"/>
    <dgm:cxn modelId="{BD56EF61-E980-470B-9C74-A528A2C92DF1}" type="presOf" srcId="{7CAB3902-EE0B-4F03-B373-702F5B403BD8}" destId="{B4CB6175-1808-41AB-AE3B-A748DBA44AAB}" srcOrd="1" destOrd="0" presId="urn:microsoft.com/office/officeart/2005/8/layout/gear1"/>
    <dgm:cxn modelId="{AB7FA14B-DA09-42A3-9839-C2B4C53AE298}" type="presParOf" srcId="{56E8F5A1-348C-4953-8739-83D3954E2232}" destId="{46A79057-7EE0-475A-AAE0-1D51B3E2020A}" srcOrd="0" destOrd="0" presId="urn:microsoft.com/office/officeart/2005/8/layout/gear1"/>
    <dgm:cxn modelId="{16B42257-9A34-4FAA-A325-0046733DF37C}" type="presParOf" srcId="{56E8F5A1-348C-4953-8739-83D3954E2232}" destId="{9E9F5708-8ED7-4708-8C4C-002D6C0A3CB2}" srcOrd="1" destOrd="0" presId="urn:microsoft.com/office/officeart/2005/8/layout/gear1"/>
    <dgm:cxn modelId="{3A036B8A-F2E8-48C8-98AA-95758AAB0500}" type="presParOf" srcId="{56E8F5A1-348C-4953-8739-83D3954E2232}" destId="{912C92FD-466D-4C48-9D37-28B992754220}" srcOrd="2" destOrd="0" presId="urn:microsoft.com/office/officeart/2005/8/layout/gear1"/>
    <dgm:cxn modelId="{E5BA3510-7915-4C2B-BCB9-DBC5BF060989}" type="presParOf" srcId="{56E8F5A1-348C-4953-8739-83D3954E2232}" destId="{46AE7E9A-1BE8-4B55-8FCC-E6B481FE8BDC}" srcOrd="3" destOrd="0" presId="urn:microsoft.com/office/officeart/2005/8/layout/gear1"/>
    <dgm:cxn modelId="{CED9567E-CFD8-4ABF-B1C6-00E09DB5A962}" type="presParOf" srcId="{56E8F5A1-348C-4953-8739-83D3954E2232}" destId="{882CB526-D5DA-475B-BAF0-EE5B00450802}" srcOrd="4" destOrd="0" presId="urn:microsoft.com/office/officeart/2005/8/layout/gear1"/>
    <dgm:cxn modelId="{538909B8-1E55-43A9-938E-503F43C5B561}" type="presParOf" srcId="{56E8F5A1-348C-4953-8739-83D3954E2232}" destId="{8DEDF697-3FB7-46EC-B10F-3B1AB0DA9DBD}" srcOrd="5" destOrd="0" presId="urn:microsoft.com/office/officeart/2005/8/layout/gear1"/>
    <dgm:cxn modelId="{9BCD697A-DC67-4CCE-AFD2-FD581B3796E3}" type="presParOf" srcId="{56E8F5A1-348C-4953-8739-83D3954E2232}" destId="{60AC2782-9D0C-4B21-B319-FE6BB34717B8}" srcOrd="6" destOrd="0" presId="urn:microsoft.com/office/officeart/2005/8/layout/gear1"/>
    <dgm:cxn modelId="{285F990D-B4D4-4B2A-AC87-FF38668A0D7D}" type="presParOf" srcId="{56E8F5A1-348C-4953-8739-83D3954E2232}" destId="{B4CB6175-1808-41AB-AE3B-A748DBA44AAB}" srcOrd="7" destOrd="0" presId="urn:microsoft.com/office/officeart/2005/8/layout/gear1"/>
    <dgm:cxn modelId="{415ED3B7-A685-43DF-94DC-038A15BE4950}" type="presParOf" srcId="{56E8F5A1-348C-4953-8739-83D3954E2232}" destId="{1EDB2944-5412-407D-A63A-1B02C0164121}" srcOrd="8" destOrd="0" presId="urn:microsoft.com/office/officeart/2005/8/layout/gear1"/>
    <dgm:cxn modelId="{D66FB647-B642-42F1-8545-796C39F5C983}" type="presParOf" srcId="{56E8F5A1-348C-4953-8739-83D3954E2232}" destId="{74D49A9C-F943-465B-93D4-52E6601D99BD}" srcOrd="9" destOrd="0" presId="urn:microsoft.com/office/officeart/2005/8/layout/gear1"/>
    <dgm:cxn modelId="{F5C9D6F4-1D61-4B67-B17F-A27C09673295}" type="presParOf" srcId="{56E8F5A1-348C-4953-8739-83D3954E2232}" destId="{89EC0804-D78A-43BD-BAD2-E96C1E8FDE0B}" srcOrd="10" destOrd="0" presId="urn:microsoft.com/office/officeart/2005/8/layout/gear1"/>
    <dgm:cxn modelId="{C0E4E593-35D0-4AA5-A2CA-14119070394F}" type="presParOf" srcId="{56E8F5A1-348C-4953-8739-83D3954E2232}" destId="{B5589489-B1BC-442C-BCA4-69093F4979D2}" srcOrd="11" destOrd="0" presId="urn:microsoft.com/office/officeart/2005/8/layout/gear1"/>
    <dgm:cxn modelId="{C6BBA352-A889-4101-A59B-D3EDDAD4E097}" type="presParOf" srcId="{56E8F5A1-348C-4953-8739-83D3954E2232}" destId="{C678F8E4-8F65-4CF0-A42D-E9EC4453245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027D1-E5B6-41A8-B6B5-64B97ABA6B3D}" type="doc">
      <dgm:prSet loTypeId="urn:microsoft.com/office/officeart/2005/8/layout/hList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C397C9BC-B5DC-4E69-82D7-52E757CC4A4C}">
      <dgm:prSet phldrT="[Tekst]"/>
      <dgm:spPr/>
      <dgm:t>
        <a:bodyPr/>
        <a:lstStyle/>
        <a:p>
          <a:r>
            <a:rPr lang="pl-PL" dirty="0" smtClean="0"/>
            <a:t>OPUS</a:t>
          </a:r>
          <a:br>
            <a:rPr lang="pl-PL" dirty="0" smtClean="0"/>
          </a:br>
          <a:r>
            <a:rPr lang="pl-PL" dirty="0" err="1" smtClean="0"/>
            <a:t>Weave</a:t>
          </a:r>
          <a:r>
            <a:rPr lang="pl-PL" dirty="0" smtClean="0"/>
            <a:t> LAP</a:t>
          </a:r>
          <a:endParaRPr lang="pl-PL" dirty="0"/>
        </a:p>
      </dgm:t>
    </dgm:pt>
    <dgm:pt modelId="{D0F621E7-66E1-4025-B2C8-4EE6D212B7CD}" type="parTrans" cxnId="{E289C5B8-45B1-4C57-9C6C-70C358910D30}">
      <dgm:prSet/>
      <dgm:spPr/>
      <dgm:t>
        <a:bodyPr/>
        <a:lstStyle/>
        <a:p>
          <a:endParaRPr lang="pl-PL"/>
        </a:p>
      </dgm:t>
    </dgm:pt>
    <dgm:pt modelId="{C4084382-66CE-4A6D-9262-2B2A71966B28}" type="sibTrans" cxnId="{E289C5B8-45B1-4C57-9C6C-70C358910D30}">
      <dgm:prSet/>
      <dgm:spPr/>
      <dgm:t>
        <a:bodyPr/>
        <a:lstStyle/>
        <a:p>
          <a:endParaRPr lang="pl-PL"/>
        </a:p>
      </dgm:t>
    </dgm:pt>
    <dgm:pt modelId="{47D0A1F2-2306-47D6-83F7-ED7C6547F3DF}">
      <dgm:prSet phldrT="[Tekst]" custT="1"/>
      <dgm:spPr/>
      <dgm:t>
        <a:bodyPr/>
        <a:lstStyle/>
        <a:p>
          <a:endParaRPr lang="pl-PL" sz="1600" b="0" i="0" dirty="0" smtClean="0"/>
        </a:p>
        <a:p>
          <a:r>
            <a:rPr lang="pl-PL" sz="1600" dirty="0" smtClean="0"/>
            <a:t>→</a:t>
          </a:r>
          <a:r>
            <a:rPr lang="pl-PL" sz="1600" b="0" i="0" dirty="0" smtClean="0"/>
            <a:t> projekt </a:t>
          </a:r>
          <a:r>
            <a:rPr lang="pl-PL" sz="1600" b="0" i="0" dirty="0" err="1" smtClean="0"/>
            <a:t>bad</a:t>
          </a:r>
          <a:r>
            <a:rPr lang="pl-PL" sz="1600" b="0" i="0" dirty="0" smtClean="0"/>
            <a:t>. z udziałem zespołów z Polski oraz z </a:t>
          </a:r>
          <a:r>
            <a:rPr lang="pl-PL" sz="1600" b="1" i="0" dirty="0" smtClean="0"/>
            <a:t>Austrii, Czech, Niemiec, Słowenii, Szwajcarii, Luksemburga </a:t>
          </a:r>
          <a:r>
            <a:rPr lang="pl-PL" sz="1600" b="0" i="0" dirty="0" smtClean="0"/>
            <a:t>lub </a:t>
          </a:r>
          <a:r>
            <a:rPr lang="pl-PL" sz="1600" b="1" i="0" dirty="0" smtClean="0"/>
            <a:t>Belgii-Flandrii</a:t>
          </a:r>
        </a:p>
        <a:p>
          <a:r>
            <a:rPr lang="pl-PL" sz="1600" dirty="0" smtClean="0"/>
            <a:t>→</a:t>
          </a:r>
          <a:r>
            <a:rPr lang="pl-PL" sz="1600" b="0" i="0" dirty="0" smtClean="0"/>
            <a:t> </a:t>
          </a:r>
          <a:r>
            <a:rPr lang="pl-PL" sz="1600" b="1" i="0" dirty="0" smtClean="0"/>
            <a:t>PL </a:t>
          </a:r>
          <a:r>
            <a:rPr lang="pl-PL" sz="1600" b="0" i="0" dirty="0" smtClean="0"/>
            <a:t>jako</a:t>
          </a:r>
          <a:r>
            <a:rPr lang="pl-PL" sz="1600" b="1" i="0" dirty="0" smtClean="0"/>
            <a:t> </a:t>
          </a:r>
          <a:r>
            <a:rPr lang="pl-PL" sz="1600" b="0" i="0" dirty="0" smtClean="0"/>
            <a:t>wnioskodawca</a:t>
          </a:r>
          <a:r>
            <a:rPr lang="pl-PL" sz="1600" b="1" i="0" dirty="0" smtClean="0"/>
            <a:t> koordynujący</a:t>
          </a:r>
        </a:p>
        <a:p>
          <a:r>
            <a:rPr lang="pl-PL" sz="1600" dirty="0" smtClean="0"/>
            <a:t>→</a:t>
          </a:r>
          <a:r>
            <a:rPr lang="pl-PL" sz="1600" b="0" i="0" dirty="0" smtClean="0"/>
            <a:t> PL składa </a:t>
          </a:r>
          <a:r>
            <a:rPr lang="pl-PL" sz="1600" b="1" i="0" dirty="0" smtClean="0"/>
            <a:t>wniosek</a:t>
          </a:r>
          <a:r>
            <a:rPr lang="pl-PL" sz="1600" b="0" i="0" dirty="0" smtClean="0"/>
            <a:t> OPUS LAP + </a:t>
          </a:r>
          <a:r>
            <a:rPr lang="pl-PL" sz="1600" b="1" i="0" dirty="0" smtClean="0"/>
            <a:t>tabela budżetowa z kosztami partnerów</a:t>
          </a:r>
          <a:r>
            <a:rPr lang="pl-PL" sz="1600" b="0" i="0" dirty="0" smtClean="0"/>
            <a:t> do NCN (kier. pl.)</a:t>
          </a:r>
        </a:p>
        <a:p>
          <a:r>
            <a:rPr lang="pl-PL" sz="1600" dirty="0" smtClean="0"/>
            <a:t>→</a:t>
          </a:r>
          <a:r>
            <a:rPr lang="pl-PL" sz="1600" b="0" i="0" dirty="0" smtClean="0"/>
            <a:t> </a:t>
          </a:r>
          <a:r>
            <a:rPr lang="pl-PL" sz="1600" b="1" i="0" dirty="0" smtClean="0"/>
            <a:t>zespoły zagraniczne </a:t>
          </a:r>
          <a:r>
            <a:rPr lang="pl-PL" sz="1600" b="0" i="0" dirty="0" smtClean="0"/>
            <a:t>–</a:t>
          </a:r>
          <a:r>
            <a:rPr lang="pl-PL" sz="1600" b="1" i="0" dirty="0" smtClean="0"/>
            <a:t> </a:t>
          </a:r>
          <a:r>
            <a:rPr lang="pl-PL" sz="1600" b="0" i="0" dirty="0" smtClean="0"/>
            <a:t>też</a:t>
          </a:r>
          <a:r>
            <a:rPr lang="pl-PL" sz="1600" b="1" i="0" dirty="0" smtClean="0"/>
            <a:t> </a:t>
          </a:r>
          <a:r>
            <a:rPr lang="pl-PL" sz="1600" b="0" i="0" dirty="0" smtClean="0"/>
            <a:t>składają</a:t>
          </a:r>
          <a:r>
            <a:rPr lang="pl-PL" sz="1600" b="1" i="0" dirty="0" smtClean="0"/>
            <a:t> wniosek (tożsamy) </a:t>
          </a:r>
          <a:r>
            <a:rPr lang="pl-PL" sz="1600" b="0" i="0" dirty="0" smtClean="0"/>
            <a:t>do właściwej sobie instytucji (kier. zagr.)</a:t>
          </a:r>
        </a:p>
        <a:p>
          <a:r>
            <a:rPr lang="pl-PL" sz="1600" dirty="0" smtClean="0"/>
            <a:t>→</a:t>
          </a:r>
          <a:r>
            <a:rPr lang="pl-PL" sz="1600" b="0" i="0" dirty="0" smtClean="0"/>
            <a:t> wspólny projekt, spójny program badań, inny podział zadań</a:t>
          </a:r>
        </a:p>
        <a:p>
          <a:r>
            <a:rPr lang="pl-PL" sz="1600" dirty="0" smtClean="0"/>
            <a:t>→</a:t>
          </a:r>
          <a:r>
            <a:rPr lang="pl-PL" sz="1600" b="0" i="0" dirty="0" smtClean="0"/>
            <a:t> </a:t>
          </a:r>
          <a:r>
            <a:rPr lang="pl-PL" sz="1600" b="1" i="0" dirty="0" smtClean="0">
              <a:solidFill>
                <a:srgbClr val="C00000"/>
              </a:solidFill>
            </a:rPr>
            <a:t>NCN jako agencja wiodąca </a:t>
          </a:r>
        </a:p>
        <a:p>
          <a:r>
            <a:rPr lang="pl-PL" sz="1600" dirty="0" smtClean="0"/>
            <a:t>→</a:t>
          </a:r>
          <a:r>
            <a:rPr lang="pl-PL" sz="1600" b="0" i="0" dirty="0" smtClean="0"/>
            <a:t> NCN prowadzi w ramach OPUS 30 </a:t>
          </a:r>
          <a:r>
            <a:rPr lang="pl-PL" sz="1600" b="1" i="0" dirty="0" smtClean="0"/>
            <a:t>ocenę merytoryczną</a:t>
          </a:r>
          <a:r>
            <a:rPr lang="pl-PL" sz="1600" b="0" i="0" dirty="0" smtClean="0"/>
            <a:t> wniosków OPUS LAP o finansowanie</a:t>
          </a:r>
        </a:p>
        <a:p>
          <a:r>
            <a:rPr lang="pl-PL" sz="1600" dirty="0" smtClean="0"/>
            <a:t>→</a:t>
          </a:r>
          <a:r>
            <a:rPr lang="pl-PL" sz="1600" b="0" i="0" dirty="0" smtClean="0"/>
            <a:t> zespoły zagr. występują równolegle do swoich instytucji o finansowanie</a:t>
          </a:r>
        </a:p>
        <a:p>
          <a:r>
            <a:rPr lang="pl-PL" sz="1600" dirty="0" smtClean="0"/>
            <a:t>→</a:t>
          </a:r>
          <a:r>
            <a:rPr lang="pl-PL" sz="1600" b="0" i="0" dirty="0" smtClean="0"/>
            <a:t> instytucje partnerskie akceptują wynik oceny przeprowadzonej przez agencję wiodącą i przyznają finansowanie</a:t>
          </a:r>
        </a:p>
        <a:p>
          <a:endParaRPr lang="pl-PL" sz="1600" dirty="0"/>
        </a:p>
      </dgm:t>
    </dgm:pt>
    <dgm:pt modelId="{EEFA0CDB-0182-4E7A-9F1F-609CBB80B7EA}" type="parTrans" cxnId="{E6DAFC9D-4B48-417C-8C6F-9A060A79E43D}">
      <dgm:prSet/>
      <dgm:spPr/>
      <dgm:t>
        <a:bodyPr/>
        <a:lstStyle/>
        <a:p>
          <a:endParaRPr lang="pl-PL"/>
        </a:p>
      </dgm:t>
    </dgm:pt>
    <dgm:pt modelId="{D0503250-6498-437B-B6E2-1D0DB480EDA5}" type="sibTrans" cxnId="{E6DAFC9D-4B48-417C-8C6F-9A060A79E43D}">
      <dgm:prSet/>
      <dgm:spPr/>
      <dgm:t>
        <a:bodyPr/>
        <a:lstStyle/>
        <a:p>
          <a:endParaRPr lang="pl-PL"/>
        </a:p>
      </dgm:t>
    </dgm:pt>
    <dgm:pt modelId="{B76EA56E-D2D0-49D5-9B20-4F622D88FCE0}">
      <dgm:prSet phldrT="[Tekst]"/>
      <dgm:spPr/>
      <dgm:t>
        <a:bodyPr/>
        <a:lstStyle/>
        <a:p>
          <a:r>
            <a:rPr lang="pl-PL" dirty="0" err="1" smtClean="0"/>
            <a:t>Weave</a:t>
          </a:r>
          <a:r>
            <a:rPr lang="pl-PL" dirty="0" smtClean="0"/>
            <a:t> UNISONO</a:t>
          </a:r>
          <a:br>
            <a:rPr lang="pl-PL" dirty="0" smtClean="0"/>
          </a:br>
          <a:r>
            <a:rPr lang="pl-PL" dirty="0" smtClean="0"/>
            <a:t>(LAP)</a:t>
          </a:r>
          <a:endParaRPr lang="pl-PL" dirty="0"/>
        </a:p>
      </dgm:t>
    </dgm:pt>
    <dgm:pt modelId="{EC10E585-042E-40E1-802E-626E28C335FA}" type="parTrans" cxnId="{15791ED2-7474-40F1-B094-F060D164BA30}">
      <dgm:prSet/>
      <dgm:spPr/>
      <dgm:t>
        <a:bodyPr/>
        <a:lstStyle/>
        <a:p>
          <a:endParaRPr lang="pl-PL"/>
        </a:p>
      </dgm:t>
    </dgm:pt>
    <dgm:pt modelId="{A3E0F60C-EC30-41D0-88BB-E7D6C45782D7}" type="sibTrans" cxnId="{15791ED2-7474-40F1-B094-F060D164BA30}">
      <dgm:prSet/>
      <dgm:spPr/>
      <dgm:t>
        <a:bodyPr/>
        <a:lstStyle/>
        <a:p>
          <a:endParaRPr lang="pl-PL"/>
        </a:p>
      </dgm:t>
    </dgm:pt>
    <dgm:pt modelId="{D6EB7A4D-F4CE-4AAA-AE55-DF27C7FF7B78}">
      <dgm:prSet phldrT="[Tekst]" custT="1"/>
      <dgm:spPr/>
      <dgm:t>
        <a:bodyPr/>
        <a:lstStyle/>
        <a:p>
          <a:r>
            <a:rPr lang="pl-PL" sz="1600" dirty="0" smtClean="0"/>
            <a:t>→</a:t>
          </a:r>
          <a:r>
            <a:rPr lang="pl-PL" sz="1600" b="0" i="0" dirty="0" smtClean="0"/>
            <a:t> projekt </a:t>
          </a:r>
          <a:r>
            <a:rPr lang="pl-PL" sz="1600" b="0" i="0" dirty="0" err="1" smtClean="0"/>
            <a:t>bad</a:t>
          </a:r>
          <a:r>
            <a:rPr lang="pl-PL" sz="1600" b="0" i="0" dirty="0" smtClean="0"/>
            <a:t>. z udziałem zespołów z Polski oraz z </a:t>
          </a:r>
          <a:r>
            <a:rPr lang="pl-PL" sz="1600" b="1" i="0" dirty="0" smtClean="0"/>
            <a:t>Austrii, Czech, Niemiec, Słowenii, Szwajcarii, Luksemburga </a:t>
          </a:r>
          <a:r>
            <a:rPr lang="pl-PL" sz="1600" b="0" i="0" dirty="0" smtClean="0"/>
            <a:t>lub </a:t>
          </a:r>
          <a:r>
            <a:rPr lang="pl-PL" sz="1600" b="1" i="0" dirty="0" smtClean="0"/>
            <a:t>Belgii-Flandrii</a:t>
          </a:r>
        </a:p>
        <a:p>
          <a:r>
            <a:rPr lang="pl-PL" sz="1600" dirty="0" smtClean="0"/>
            <a:t>→</a:t>
          </a:r>
          <a:r>
            <a:rPr lang="pl-PL" sz="1600" b="0" i="0" dirty="0" smtClean="0"/>
            <a:t> </a:t>
          </a:r>
          <a:r>
            <a:rPr lang="pl-PL" sz="1600" b="1" i="0" dirty="0" smtClean="0">
              <a:solidFill>
                <a:srgbClr val="C00000"/>
              </a:solidFill>
            </a:rPr>
            <a:t>agencja wiodąca FWF, GAČR, DFG, ARIS, SNSF, FNR i FWO</a:t>
          </a:r>
        </a:p>
        <a:p>
          <a:r>
            <a:rPr lang="pl-PL" sz="1600" dirty="0" smtClean="0"/>
            <a:t>→</a:t>
          </a:r>
          <a:r>
            <a:rPr lang="pl-PL" sz="1600" b="0" i="0" dirty="0" smtClean="0"/>
            <a:t> wnioskodawcą koordynującym zespół z tego samego kraju co agencja wiodąca (kier. zespołu, wniosek wspólny)</a:t>
          </a:r>
        </a:p>
        <a:p>
          <a:r>
            <a:rPr lang="pl-PL" sz="1600" dirty="0" smtClean="0"/>
            <a:t>→</a:t>
          </a:r>
          <a:r>
            <a:rPr lang="pl-PL" sz="1600" b="0" i="0" dirty="0" smtClean="0"/>
            <a:t> PL składa </a:t>
          </a:r>
          <a:r>
            <a:rPr lang="pl-PL" sz="1600" b="1" i="0" dirty="0" smtClean="0"/>
            <a:t>wniosek krajowy</a:t>
          </a:r>
          <a:r>
            <a:rPr lang="pl-PL" sz="1600" b="0" i="0" dirty="0" smtClean="0"/>
            <a:t> do NCN</a:t>
          </a:r>
        </a:p>
      </dgm:t>
    </dgm:pt>
    <dgm:pt modelId="{8DCC81BC-7269-4234-B582-32323D1BB9F7}" type="parTrans" cxnId="{32FEA226-B1F6-4B92-B095-DDA1DA87536C}">
      <dgm:prSet/>
      <dgm:spPr/>
      <dgm:t>
        <a:bodyPr/>
        <a:lstStyle/>
        <a:p>
          <a:endParaRPr lang="pl-PL"/>
        </a:p>
      </dgm:t>
    </dgm:pt>
    <dgm:pt modelId="{F5A34A28-2CCB-448E-BBAD-1187AE227983}" type="sibTrans" cxnId="{32FEA226-B1F6-4B92-B095-DDA1DA87536C}">
      <dgm:prSet/>
      <dgm:spPr/>
      <dgm:t>
        <a:bodyPr/>
        <a:lstStyle/>
        <a:p>
          <a:endParaRPr lang="pl-PL"/>
        </a:p>
      </dgm:t>
    </dgm:pt>
    <dgm:pt modelId="{CF25C7C5-1375-483F-93AA-22EC1673654A}" type="pres">
      <dgm:prSet presAssocID="{334027D1-E5B6-41A8-B6B5-64B97ABA6B3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A5673EA7-77F4-4167-9E44-1387303B01A8}" type="pres">
      <dgm:prSet presAssocID="{C397C9BC-B5DC-4E69-82D7-52E757CC4A4C}" presName="posSpace" presStyleCnt="0"/>
      <dgm:spPr/>
    </dgm:pt>
    <dgm:pt modelId="{86CA4794-EE65-4842-8EE2-99933BE7FAEB}" type="pres">
      <dgm:prSet presAssocID="{C397C9BC-B5DC-4E69-82D7-52E757CC4A4C}" presName="vertFlow" presStyleCnt="0"/>
      <dgm:spPr/>
    </dgm:pt>
    <dgm:pt modelId="{F9F8A595-133F-4ACD-B5A5-5F93810D0298}" type="pres">
      <dgm:prSet presAssocID="{C397C9BC-B5DC-4E69-82D7-52E757CC4A4C}" presName="topSpace" presStyleCnt="0"/>
      <dgm:spPr/>
    </dgm:pt>
    <dgm:pt modelId="{FDF45F17-FB63-44B6-8ED4-E80D0E5D30AB}" type="pres">
      <dgm:prSet presAssocID="{C397C9BC-B5DC-4E69-82D7-52E757CC4A4C}" presName="firstComp" presStyleCnt="0"/>
      <dgm:spPr/>
    </dgm:pt>
    <dgm:pt modelId="{F7677001-B036-4C64-8732-BD6548A03D7F}" type="pres">
      <dgm:prSet presAssocID="{C397C9BC-B5DC-4E69-82D7-52E757CC4A4C}" presName="firstChild" presStyleLbl="bgAccFollowNode1" presStyleIdx="0" presStyleCnt="2" custScaleX="136181" custScaleY="217891" custLinFactNeighborX="-1698" custLinFactNeighborY="8969"/>
      <dgm:spPr/>
      <dgm:t>
        <a:bodyPr/>
        <a:lstStyle/>
        <a:p>
          <a:endParaRPr lang="pl-PL"/>
        </a:p>
      </dgm:t>
    </dgm:pt>
    <dgm:pt modelId="{0F4ACEEC-4C88-47DE-BC8D-E7FA966534DB}" type="pres">
      <dgm:prSet presAssocID="{C397C9BC-B5DC-4E69-82D7-52E757CC4A4C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D37080-533D-43A4-BB3F-984756D49B2F}" type="pres">
      <dgm:prSet presAssocID="{C397C9BC-B5DC-4E69-82D7-52E757CC4A4C}" presName="negSpace" presStyleCnt="0"/>
      <dgm:spPr/>
    </dgm:pt>
    <dgm:pt modelId="{992A0C10-65FE-4DC0-9320-F557A604A2C7}" type="pres">
      <dgm:prSet presAssocID="{C397C9BC-B5DC-4E69-82D7-52E757CC4A4C}" presName="circle" presStyleLbl="node1" presStyleIdx="0" presStyleCnt="2" custScaleX="83855" custScaleY="83271" custLinFactNeighborX="-46580" custLinFactNeighborY="-17571"/>
      <dgm:spPr/>
      <dgm:t>
        <a:bodyPr/>
        <a:lstStyle/>
        <a:p>
          <a:endParaRPr lang="pl-PL"/>
        </a:p>
      </dgm:t>
    </dgm:pt>
    <dgm:pt modelId="{49A63F20-9ACF-4D67-AB29-82E1A4831FE8}" type="pres">
      <dgm:prSet presAssocID="{C4084382-66CE-4A6D-9262-2B2A71966B28}" presName="transSpace" presStyleCnt="0"/>
      <dgm:spPr/>
    </dgm:pt>
    <dgm:pt modelId="{ACBB5570-FF72-49E7-BAFB-0F1889045365}" type="pres">
      <dgm:prSet presAssocID="{B76EA56E-D2D0-49D5-9B20-4F622D88FCE0}" presName="posSpace" presStyleCnt="0"/>
      <dgm:spPr/>
    </dgm:pt>
    <dgm:pt modelId="{5003BF97-7157-4903-94C3-F76DC0259F50}" type="pres">
      <dgm:prSet presAssocID="{B76EA56E-D2D0-49D5-9B20-4F622D88FCE0}" presName="vertFlow" presStyleCnt="0"/>
      <dgm:spPr/>
    </dgm:pt>
    <dgm:pt modelId="{4C9213D4-C282-4079-BD1A-9F73AB944DD6}" type="pres">
      <dgm:prSet presAssocID="{B76EA56E-D2D0-49D5-9B20-4F622D88FCE0}" presName="topSpace" presStyleCnt="0"/>
      <dgm:spPr/>
    </dgm:pt>
    <dgm:pt modelId="{DC030CBD-2A81-4126-ACC1-328D76A5634A}" type="pres">
      <dgm:prSet presAssocID="{B76EA56E-D2D0-49D5-9B20-4F622D88FCE0}" presName="firstComp" presStyleCnt="0"/>
      <dgm:spPr/>
    </dgm:pt>
    <dgm:pt modelId="{1EB9E0C6-0FC2-472C-91C9-AFEDB369EED1}" type="pres">
      <dgm:prSet presAssocID="{B76EA56E-D2D0-49D5-9B20-4F622D88FCE0}" presName="firstChild" presStyleLbl="bgAccFollowNode1" presStyleIdx="1" presStyleCnt="2" custScaleX="127471" custScaleY="147467" custLinFactNeighborX="-38199" custLinFactNeighborY="10385"/>
      <dgm:spPr/>
      <dgm:t>
        <a:bodyPr/>
        <a:lstStyle/>
        <a:p>
          <a:endParaRPr lang="pl-PL"/>
        </a:p>
      </dgm:t>
    </dgm:pt>
    <dgm:pt modelId="{8B071371-BE24-4594-863B-49715C9573E6}" type="pres">
      <dgm:prSet presAssocID="{B76EA56E-D2D0-49D5-9B20-4F622D88FCE0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CE430B-73F2-41F9-8016-AC9729AA074C}" type="pres">
      <dgm:prSet presAssocID="{B76EA56E-D2D0-49D5-9B20-4F622D88FCE0}" presName="negSpace" presStyleCnt="0"/>
      <dgm:spPr/>
    </dgm:pt>
    <dgm:pt modelId="{328E06FE-5550-4AA9-91F0-1CD0C3D0F321}" type="pres">
      <dgm:prSet presAssocID="{B76EA56E-D2D0-49D5-9B20-4F622D88FCE0}" presName="circle" presStyleLbl="node1" presStyleIdx="1" presStyleCnt="2" custScaleX="83855" custScaleY="83271" custLinFactNeighborX="-46690" custLinFactNeighborY="-17102"/>
      <dgm:spPr/>
      <dgm:t>
        <a:bodyPr/>
        <a:lstStyle/>
        <a:p>
          <a:endParaRPr lang="pl-PL"/>
        </a:p>
      </dgm:t>
    </dgm:pt>
  </dgm:ptLst>
  <dgm:cxnLst>
    <dgm:cxn modelId="{F6051233-5492-4D70-B6A2-2D902EC18935}" type="presOf" srcId="{D6EB7A4D-F4CE-4AAA-AE55-DF27C7FF7B78}" destId="{8B071371-BE24-4594-863B-49715C9573E6}" srcOrd="1" destOrd="0" presId="urn:microsoft.com/office/officeart/2005/8/layout/hList9"/>
    <dgm:cxn modelId="{BF949E0D-81CE-4D33-AB8F-D8566F7391A3}" type="presOf" srcId="{47D0A1F2-2306-47D6-83F7-ED7C6547F3DF}" destId="{0F4ACEEC-4C88-47DE-BC8D-E7FA966534DB}" srcOrd="1" destOrd="0" presId="urn:microsoft.com/office/officeart/2005/8/layout/hList9"/>
    <dgm:cxn modelId="{2D3F96C9-7224-4A4A-BFDB-51B54300C04B}" type="presOf" srcId="{C397C9BC-B5DC-4E69-82D7-52E757CC4A4C}" destId="{992A0C10-65FE-4DC0-9320-F557A604A2C7}" srcOrd="0" destOrd="0" presId="urn:microsoft.com/office/officeart/2005/8/layout/hList9"/>
    <dgm:cxn modelId="{A0EECBBC-827E-4EC6-B4CF-980A7C4E45BC}" type="presOf" srcId="{B76EA56E-D2D0-49D5-9B20-4F622D88FCE0}" destId="{328E06FE-5550-4AA9-91F0-1CD0C3D0F321}" srcOrd="0" destOrd="0" presId="urn:microsoft.com/office/officeart/2005/8/layout/hList9"/>
    <dgm:cxn modelId="{DEC4976A-AB9D-4E2A-B1FB-F0113888AEF5}" type="presOf" srcId="{334027D1-E5B6-41A8-B6B5-64B97ABA6B3D}" destId="{CF25C7C5-1375-483F-93AA-22EC1673654A}" srcOrd="0" destOrd="0" presId="urn:microsoft.com/office/officeart/2005/8/layout/hList9"/>
    <dgm:cxn modelId="{E6DAFC9D-4B48-417C-8C6F-9A060A79E43D}" srcId="{C397C9BC-B5DC-4E69-82D7-52E757CC4A4C}" destId="{47D0A1F2-2306-47D6-83F7-ED7C6547F3DF}" srcOrd="0" destOrd="0" parTransId="{EEFA0CDB-0182-4E7A-9F1F-609CBB80B7EA}" sibTransId="{D0503250-6498-437B-B6E2-1D0DB480EDA5}"/>
    <dgm:cxn modelId="{CA80D37E-4F4A-4BF4-8969-6A44CEB8CC22}" type="presOf" srcId="{D6EB7A4D-F4CE-4AAA-AE55-DF27C7FF7B78}" destId="{1EB9E0C6-0FC2-472C-91C9-AFEDB369EED1}" srcOrd="0" destOrd="0" presId="urn:microsoft.com/office/officeart/2005/8/layout/hList9"/>
    <dgm:cxn modelId="{32FEA226-B1F6-4B92-B095-DDA1DA87536C}" srcId="{B76EA56E-D2D0-49D5-9B20-4F622D88FCE0}" destId="{D6EB7A4D-F4CE-4AAA-AE55-DF27C7FF7B78}" srcOrd="0" destOrd="0" parTransId="{8DCC81BC-7269-4234-B582-32323D1BB9F7}" sibTransId="{F5A34A28-2CCB-448E-BBAD-1187AE227983}"/>
    <dgm:cxn modelId="{8A1FACEC-4C32-4799-A7A9-673F58869D59}" type="presOf" srcId="{47D0A1F2-2306-47D6-83F7-ED7C6547F3DF}" destId="{F7677001-B036-4C64-8732-BD6548A03D7F}" srcOrd="0" destOrd="0" presId="urn:microsoft.com/office/officeart/2005/8/layout/hList9"/>
    <dgm:cxn modelId="{E289C5B8-45B1-4C57-9C6C-70C358910D30}" srcId="{334027D1-E5B6-41A8-B6B5-64B97ABA6B3D}" destId="{C397C9BC-B5DC-4E69-82D7-52E757CC4A4C}" srcOrd="0" destOrd="0" parTransId="{D0F621E7-66E1-4025-B2C8-4EE6D212B7CD}" sibTransId="{C4084382-66CE-4A6D-9262-2B2A71966B28}"/>
    <dgm:cxn modelId="{15791ED2-7474-40F1-B094-F060D164BA30}" srcId="{334027D1-E5B6-41A8-B6B5-64B97ABA6B3D}" destId="{B76EA56E-D2D0-49D5-9B20-4F622D88FCE0}" srcOrd="1" destOrd="0" parTransId="{EC10E585-042E-40E1-802E-626E28C335FA}" sibTransId="{A3E0F60C-EC30-41D0-88BB-E7D6C45782D7}"/>
    <dgm:cxn modelId="{D485D7D9-A6C2-4D04-AD60-D3A541C664B6}" type="presParOf" srcId="{CF25C7C5-1375-483F-93AA-22EC1673654A}" destId="{A5673EA7-77F4-4167-9E44-1387303B01A8}" srcOrd="0" destOrd="0" presId="urn:microsoft.com/office/officeart/2005/8/layout/hList9"/>
    <dgm:cxn modelId="{36D90F33-8DEB-4A63-954E-5942FB24F8D7}" type="presParOf" srcId="{CF25C7C5-1375-483F-93AA-22EC1673654A}" destId="{86CA4794-EE65-4842-8EE2-99933BE7FAEB}" srcOrd="1" destOrd="0" presId="urn:microsoft.com/office/officeart/2005/8/layout/hList9"/>
    <dgm:cxn modelId="{61538C57-071F-4CAD-B949-B9647ECEE0F6}" type="presParOf" srcId="{86CA4794-EE65-4842-8EE2-99933BE7FAEB}" destId="{F9F8A595-133F-4ACD-B5A5-5F93810D0298}" srcOrd="0" destOrd="0" presId="urn:microsoft.com/office/officeart/2005/8/layout/hList9"/>
    <dgm:cxn modelId="{8F794183-FA7A-4BA9-9AAB-F8E666732F56}" type="presParOf" srcId="{86CA4794-EE65-4842-8EE2-99933BE7FAEB}" destId="{FDF45F17-FB63-44B6-8ED4-E80D0E5D30AB}" srcOrd="1" destOrd="0" presId="urn:microsoft.com/office/officeart/2005/8/layout/hList9"/>
    <dgm:cxn modelId="{4BE16F77-818E-4FCD-8700-9AC47E708E5E}" type="presParOf" srcId="{FDF45F17-FB63-44B6-8ED4-E80D0E5D30AB}" destId="{F7677001-B036-4C64-8732-BD6548A03D7F}" srcOrd="0" destOrd="0" presId="urn:microsoft.com/office/officeart/2005/8/layout/hList9"/>
    <dgm:cxn modelId="{2AB73BFC-0E9D-4868-85FB-99497039744B}" type="presParOf" srcId="{FDF45F17-FB63-44B6-8ED4-E80D0E5D30AB}" destId="{0F4ACEEC-4C88-47DE-BC8D-E7FA966534DB}" srcOrd="1" destOrd="0" presId="urn:microsoft.com/office/officeart/2005/8/layout/hList9"/>
    <dgm:cxn modelId="{BBBA7FEA-3F97-4C29-B934-3E39E2485B34}" type="presParOf" srcId="{CF25C7C5-1375-483F-93AA-22EC1673654A}" destId="{26D37080-533D-43A4-BB3F-984756D49B2F}" srcOrd="2" destOrd="0" presId="urn:microsoft.com/office/officeart/2005/8/layout/hList9"/>
    <dgm:cxn modelId="{210E861F-2D70-4713-80B3-FE559CAB0C10}" type="presParOf" srcId="{CF25C7C5-1375-483F-93AA-22EC1673654A}" destId="{992A0C10-65FE-4DC0-9320-F557A604A2C7}" srcOrd="3" destOrd="0" presId="urn:microsoft.com/office/officeart/2005/8/layout/hList9"/>
    <dgm:cxn modelId="{7DDC6194-EC23-4890-8021-4667F84B9E23}" type="presParOf" srcId="{CF25C7C5-1375-483F-93AA-22EC1673654A}" destId="{49A63F20-9ACF-4D67-AB29-82E1A4831FE8}" srcOrd="4" destOrd="0" presId="urn:microsoft.com/office/officeart/2005/8/layout/hList9"/>
    <dgm:cxn modelId="{37790F9A-2B7A-478A-B2FF-8330A8F4A59F}" type="presParOf" srcId="{CF25C7C5-1375-483F-93AA-22EC1673654A}" destId="{ACBB5570-FF72-49E7-BAFB-0F1889045365}" srcOrd="5" destOrd="0" presId="urn:microsoft.com/office/officeart/2005/8/layout/hList9"/>
    <dgm:cxn modelId="{69987C41-1BB6-44B9-BAF8-8076D3300A0A}" type="presParOf" srcId="{CF25C7C5-1375-483F-93AA-22EC1673654A}" destId="{5003BF97-7157-4903-94C3-F76DC0259F50}" srcOrd="6" destOrd="0" presId="urn:microsoft.com/office/officeart/2005/8/layout/hList9"/>
    <dgm:cxn modelId="{63C6E420-4A27-4227-ABD0-BC3B6798A8B1}" type="presParOf" srcId="{5003BF97-7157-4903-94C3-F76DC0259F50}" destId="{4C9213D4-C282-4079-BD1A-9F73AB944DD6}" srcOrd="0" destOrd="0" presId="urn:microsoft.com/office/officeart/2005/8/layout/hList9"/>
    <dgm:cxn modelId="{41D42B71-CD26-484A-8F6F-4AF00B52B19B}" type="presParOf" srcId="{5003BF97-7157-4903-94C3-F76DC0259F50}" destId="{DC030CBD-2A81-4126-ACC1-328D76A5634A}" srcOrd="1" destOrd="0" presId="urn:microsoft.com/office/officeart/2005/8/layout/hList9"/>
    <dgm:cxn modelId="{75692A67-5842-48B6-9362-EBED192885F5}" type="presParOf" srcId="{DC030CBD-2A81-4126-ACC1-328D76A5634A}" destId="{1EB9E0C6-0FC2-472C-91C9-AFEDB369EED1}" srcOrd="0" destOrd="0" presId="urn:microsoft.com/office/officeart/2005/8/layout/hList9"/>
    <dgm:cxn modelId="{59295A65-4949-4356-9538-3013413BE8A8}" type="presParOf" srcId="{DC030CBD-2A81-4126-ACC1-328D76A5634A}" destId="{8B071371-BE24-4594-863B-49715C9573E6}" srcOrd="1" destOrd="0" presId="urn:microsoft.com/office/officeart/2005/8/layout/hList9"/>
    <dgm:cxn modelId="{790B8B1D-DC42-4435-B1BE-3FCE8E31C217}" type="presParOf" srcId="{CF25C7C5-1375-483F-93AA-22EC1673654A}" destId="{6ECE430B-73F2-41F9-8016-AC9729AA074C}" srcOrd="7" destOrd="0" presId="urn:microsoft.com/office/officeart/2005/8/layout/hList9"/>
    <dgm:cxn modelId="{A6AD905A-A0AD-483D-9E7B-FEDABD684714}" type="presParOf" srcId="{CF25C7C5-1375-483F-93AA-22EC1673654A}" destId="{328E06FE-5550-4AA9-91F0-1CD0C3D0F32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339739-565A-4144-BA21-496AB7AB629A}" type="doc">
      <dgm:prSet loTypeId="urn:microsoft.com/office/officeart/2005/8/layout/chevron1" loCatId="process" qsTypeId="urn:microsoft.com/office/officeart/2005/8/quickstyle/simple1" qsCatId="simple" csTypeId="urn:microsoft.com/office/officeart/2005/8/colors/accent0_2" csCatId="mainScheme" phldr="1"/>
      <dgm:spPr/>
    </dgm:pt>
    <dgm:pt modelId="{45DDA7DC-0D18-4CB3-A45E-63EF03943C16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pl-PL" dirty="0" smtClean="0"/>
            <a:t>NCN</a:t>
          </a:r>
          <a:endParaRPr lang="pl-PL" dirty="0"/>
        </a:p>
      </dgm:t>
    </dgm:pt>
    <dgm:pt modelId="{82BC1156-E34E-447B-9FA8-99F699E59AB7}" type="parTrans" cxnId="{2C091F03-78DA-4296-B0D0-054412A17B5B}">
      <dgm:prSet/>
      <dgm:spPr/>
      <dgm:t>
        <a:bodyPr/>
        <a:lstStyle/>
        <a:p>
          <a:endParaRPr lang="pl-PL"/>
        </a:p>
      </dgm:t>
    </dgm:pt>
    <dgm:pt modelId="{B0C93528-F91D-4916-BCC5-47441127D0BF}" type="sibTrans" cxnId="{2C091F03-78DA-4296-B0D0-054412A17B5B}">
      <dgm:prSet/>
      <dgm:spPr/>
      <dgm:t>
        <a:bodyPr/>
        <a:lstStyle/>
        <a:p>
          <a:endParaRPr lang="pl-PL"/>
        </a:p>
      </dgm:t>
    </dgm:pt>
    <dgm:pt modelId="{230FE245-3367-4FBC-8431-EA1F08EF0282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pl-PL" dirty="0" smtClean="0"/>
            <a:t>Dla wnioskodawców</a:t>
          </a:r>
          <a:endParaRPr lang="pl-PL" dirty="0"/>
        </a:p>
      </dgm:t>
    </dgm:pt>
    <dgm:pt modelId="{9A00957D-DBE3-4AE1-9B3F-3893D8276641}" type="parTrans" cxnId="{555601FC-E51D-45F0-AE3D-3411A266D4D1}">
      <dgm:prSet/>
      <dgm:spPr/>
      <dgm:t>
        <a:bodyPr/>
        <a:lstStyle/>
        <a:p>
          <a:endParaRPr lang="pl-PL"/>
        </a:p>
      </dgm:t>
    </dgm:pt>
    <dgm:pt modelId="{24728BFB-5425-45A7-B73F-27F3466412A3}" type="sibTrans" cxnId="{555601FC-E51D-45F0-AE3D-3411A266D4D1}">
      <dgm:prSet/>
      <dgm:spPr/>
      <dgm:t>
        <a:bodyPr/>
        <a:lstStyle/>
        <a:p>
          <a:endParaRPr lang="pl-PL"/>
        </a:p>
      </dgm:t>
    </dgm:pt>
    <dgm:pt modelId="{F3D53F46-8B44-4D5E-A4C0-EC781A177BA6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pl-PL" dirty="0" smtClean="0"/>
            <a:t>Konkursy krajowe</a:t>
          </a:r>
          <a:endParaRPr lang="pl-PL" dirty="0"/>
        </a:p>
      </dgm:t>
    </dgm:pt>
    <dgm:pt modelId="{C001C877-D5AD-40CB-BA1D-2A7E5B86064D}" type="parTrans" cxnId="{1F0B9C3F-4ED3-4846-91D5-C4D785A40DCB}">
      <dgm:prSet/>
      <dgm:spPr/>
      <dgm:t>
        <a:bodyPr/>
        <a:lstStyle/>
        <a:p>
          <a:endParaRPr lang="pl-PL"/>
        </a:p>
      </dgm:t>
    </dgm:pt>
    <dgm:pt modelId="{611A8964-DC9C-4E91-974F-BA323EAFDF2F}" type="sibTrans" cxnId="{1F0B9C3F-4ED3-4846-91D5-C4D785A40DCB}">
      <dgm:prSet/>
      <dgm:spPr/>
      <dgm:t>
        <a:bodyPr/>
        <a:lstStyle/>
        <a:p>
          <a:endParaRPr lang="pl-PL"/>
        </a:p>
      </dgm:t>
    </dgm:pt>
    <dgm:pt modelId="{BF0803F3-A52F-455D-B0E8-7B6645824BC0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pl-PL" dirty="0" smtClean="0"/>
            <a:t>Typ konkursu</a:t>
          </a:r>
          <a:endParaRPr lang="pl-PL" dirty="0"/>
        </a:p>
      </dgm:t>
    </dgm:pt>
    <dgm:pt modelId="{146985FD-0BFE-48AE-B71A-3FE739706EA1}" type="parTrans" cxnId="{1B0579C3-3CBA-4D07-9012-F485881DE60D}">
      <dgm:prSet/>
      <dgm:spPr/>
      <dgm:t>
        <a:bodyPr/>
        <a:lstStyle/>
        <a:p>
          <a:endParaRPr lang="pl-PL"/>
        </a:p>
      </dgm:t>
    </dgm:pt>
    <dgm:pt modelId="{FB93CF03-772F-4F14-A24A-BDB1CBD171EF}" type="sibTrans" cxnId="{1B0579C3-3CBA-4D07-9012-F485881DE60D}">
      <dgm:prSet/>
      <dgm:spPr/>
      <dgm:t>
        <a:bodyPr/>
        <a:lstStyle/>
        <a:p>
          <a:endParaRPr lang="pl-PL"/>
        </a:p>
      </dgm:t>
    </dgm:pt>
    <dgm:pt modelId="{FF86B765-C4CD-41E1-94FC-A181B45B9388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pl-PL" dirty="0" smtClean="0"/>
            <a:t>Aktualne ogłoszenie</a:t>
          </a:r>
          <a:endParaRPr lang="pl-PL" dirty="0"/>
        </a:p>
      </dgm:t>
    </dgm:pt>
    <dgm:pt modelId="{D0D98AF0-14E1-4382-9D12-C0D4DAB9363C}" type="parTrans" cxnId="{41C87B85-74B6-413D-ABE7-322B5A8A12B3}">
      <dgm:prSet/>
      <dgm:spPr/>
      <dgm:t>
        <a:bodyPr/>
        <a:lstStyle/>
        <a:p>
          <a:endParaRPr lang="pl-PL"/>
        </a:p>
      </dgm:t>
    </dgm:pt>
    <dgm:pt modelId="{36F6B37E-D155-4BB3-BB39-1C049A35F7C4}" type="sibTrans" cxnId="{41C87B85-74B6-413D-ABE7-322B5A8A12B3}">
      <dgm:prSet/>
      <dgm:spPr/>
      <dgm:t>
        <a:bodyPr/>
        <a:lstStyle/>
        <a:p>
          <a:endParaRPr lang="pl-PL"/>
        </a:p>
      </dgm:t>
    </dgm:pt>
    <dgm:pt modelId="{CC2F822A-CF32-4BC9-82E0-4303442BCA53}">
      <dgm:prSet phldrT="[Teks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pl-PL" dirty="0" smtClean="0"/>
            <a:t>Dokumenty </a:t>
          </a:r>
          <a:br>
            <a:rPr lang="pl-PL" dirty="0" smtClean="0"/>
          </a:br>
          <a:r>
            <a:rPr lang="pl-PL" dirty="0" smtClean="0"/>
            <a:t>(na końcu ogłoszenia)</a:t>
          </a:r>
          <a:endParaRPr lang="pl-PL" dirty="0"/>
        </a:p>
      </dgm:t>
    </dgm:pt>
    <dgm:pt modelId="{CDFC4890-72CB-424A-A6E9-9F44DCA8FAC1}" type="parTrans" cxnId="{6CA8D72C-3850-4909-906D-C5C750B76A04}">
      <dgm:prSet/>
      <dgm:spPr/>
      <dgm:t>
        <a:bodyPr/>
        <a:lstStyle/>
        <a:p>
          <a:endParaRPr lang="pl-PL"/>
        </a:p>
      </dgm:t>
    </dgm:pt>
    <dgm:pt modelId="{7DC711D6-5B7F-466B-8359-94DD4B04F6B0}" type="sibTrans" cxnId="{6CA8D72C-3850-4909-906D-C5C750B76A04}">
      <dgm:prSet/>
      <dgm:spPr/>
      <dgm:t>
        <a:bodyPr/>
        <a:lstStyle/>
        <a:p>
          <a:endParaRPr lang="pl-PL"/>
        </a:p>
      </dgm:t>
    </dgm:pt>
    <dgm:pt modelId="{129D05F6-4A1D-4055-98D7-A4D2DB8904F9}" type="pres">
      <dgm:prSet presAssocID="{47339739-565A-4144-BA21-496AB7AB629A}" presName="Name0" presStyleCnt="0">
        <dgm:presLayoutVars>
          <dgm:dir/>
          <dgm:animLvl val="lvl"/>
          <dgm:resizeHandles val="exact"/>
        </dgm:presLayoutVars>
      </dgm:prSet>
      <dgm:spPr/>
    </dgm:pt>
    <dgm:pt modelId="{11C1F58D-C7FB-4F0A-BA1C-E53944F6395C}" type="pres">
      <dgm:prSet presAssocID="{45DDA7DC-0D18-4CB3-A45E-63EF03943C16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7FE4BA-2B05-4B77-8B3F-695C16A2EEE2}" type="pres">
      <dgm:prSet presAssocID="{B0C93528-F91D-4916-BCC5-47441127D0BF}" presName="parTxOnlySpace" presStyleCnt="0"/>
      <dgm:spPr/>
    </dgm:pt>
    <dgm:pt modelId="{1F766827-3BEA-4256-BD01-14C1DC87E073}" type="pres">
      <dgm:prSet presAssocID="{230FE245-3367-4FBC-8431-EA1F08EF0282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7CF383-5F77-4D18-91DE-ED06F5E013BF}" type="pres">
      <dgm:prSet presAssocID="{24728BFB-5425-45A7-B73F-27F3466412A3}" presName="parTxOnlySpace" presStyleCnt="0"/>
      <dgm:spPr/>
    </dgm:pt>
    <dgm:pt modelId="{F1A2998A-CB0C-43D7-A1EA-EEFBFE11B026}" type="pres">
      <dgm:prSet presAssocID="{F3D53F46-8B44-4D5E-A4C0-EC781A177BA6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7457CE-8E47-4C80-8802-0DC6B3BD8F7E}" type="pres">
      <dgm:prSet presAssocID="{611A8964-DC9C-4E91-974F-BA323EAFDF2F}" presName="parTxOnlySpace" presStyleCnt="0"/>
      <dgm:spPr/>
    </dgm:pt>
    <dgm:pt modelId="{A7E95400-B8C5-4925-AEDE-A4FBBD1631BF}" type="pres">
      <dgm:prSet presAssocID="{BF0803F3-A52F-455D-B0E8-7B6645824BC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F6BC0B-3C80-4B1A-9FB1-02A1D5CCFD9E}" type="pres">
      <dgm:prSet presAssocID="{FB93CF03-772F-4F14-A24A-BDB1CBD171EF}" presName="parTxOnlySpace" presStyleCnt="0"/>
      <dgm:spPr/>
    </dgm:pt>
    <dgm:pt modelId="{639014F8-2BC3-4D33-A49A-3A3E8AF03224}" type="pres">
      <dgm:prSet presAssocID="{FF86B765-C4CD-41E1-94FC-A181B45B9388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2E500D-DA58-4B50-90A7-C5C5DB495444}" type="pres">
      <dgm:prSet presAssocID="{36F6B37E-D155-4BB3-BB39-1C049A35F7C4}" presName="parTxOnlySpace" presStyleCnt="0"/>
      <dgm:spPr/>
    </dgm:pt>
    <dgm:pt modelId="{DFAAB005-7ABA-4DDD-8100-103E4337D0E4}" type="pres">
      <dgm:prSet presAssocID="{CC2F822A-CF32-4BC9-82E0-4303442BCA5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55601FC-E51D-45F0-AE3D-3411A266D4D1}" srcId="{47339739-565A-4144-BA21-496AB7AB629A}" destId="{230FE245-3367-4FBC-8431-EA1F08EF0282}" srcOrd="1" destOrd="0" parTransId="{9A00957D-DBE3-4AE1-9B3F-3893D8276641}" sibTransId="{24728BFB-5425-45A7-B73F-27F3466412A3}"/>
    <dgm:cxn modelId="{1CE8C29F-BC3C-407C-977A-DA806ED8043A}" type="presOf" srcId="{45DDA7DC-0D18-4CB3-A45E-63EF03943C16}" destId="{11C1F58D-C7FB-4F0A-BA1C-E53944F6395C}" srcOrd="0" destOrd="0" presId="urn:microsoft.com/office/officeart/2005/8/layout/chevron1"/>
    <dgm:cxn modelId="{788B317A-A51D-47AB-9716-42C6C3E97786}" type="presOf" srcId="{FF86B765-C4CD-41E1-94FC-A181B45B9388}" destId="{639014F8-2BC3-4D33-A49A-3A3E8AF03224}" srcOrd="0" destOrd="0" presId="urn:microsoft.com/office/officeart/2005/8/layout/chevron1"/>
    <dgm:cxn modelId="{2C091F03-78DA-4296-B0D0-054412A17B5B}" srcId="{47339739-565A-4144-BA21-496AB7AB629A}" destId="{45DDA7DC-0D18-4CB3-A45E-63EF03943C16}" srcOrd="0" destOrd="0" parTransId="{82BC1156-E34E-447B-9FA8-99F699E59AB7}" sibTransId="{B0C93528-F91D-4916-BCC5-47441127D0BF}"/>
    <dgm:cxn modelId="{1B0579C3-3CBA-4D07-9012-F485881DE60D}" srcId="{47339739-565A-4144-BA21-496AB7AB629A}" destId="{BF0803F3-A52F-455D-B0E8-7B6645824BC0}" srcOrd="3" destOrd="0" parTransId="{146985FD-0BFE-48AE-B71A-3FE739706EA1}" sibTransId="{FB93CF03-772F-4F14-A24A-BDB1CBD171EF}"/>
    <dgm:cxn modelId="{A06D2AAC-F187-4038-8570-5660DE5FDB47}" type="presOf" srcId="{47339739-565A-4144-BA21-496AB7AB629A}" destId="{129D05F6-4A1D-4055-98D7-A4D2DB8904F9}" srcOrd="0" destOrd="0" presId="urn:microsoft.com/office/officeart/2005/8/layout/chevron1"/>
    <dgm:cxn modelId="{1F0B9C3F-4ED3-4846-91D5-C4D785A40DCB}" srcId="{47339739-565A-4144-BA21-496AB7AB629A}" destId="{F3D53F46-8B44-4D5E-A4C0-EC781A177BA6}" srcOrd="2" destOrd="0" parTransId="{C001C877-D5AD-40CB-BA1D-2A7E5B86064D}" sibTransId="{611A8964-DC9C-4E91-974F-BA323EAFDF2F}"/>
    <dgm:cxn modelId="{B488B7A5-F754-40A8-AFF1-74318CFD0515}" type="presOf" srcId="{BF0803F3-A52F-455D-B0E8-7B6645824BC0}" destId="{A7E95400-B8C5-4925-AEDE-A4FBBD1631BF}" srcOrd="0" destOrd="0" presId="urn:microsoft.com/office/officeart/2005/8/layout/chevron1"/>
    <dgm:cxn modelId="{8366894E-669D-437A-8096-8EA9A8DCE075}" type="presOf" srcId="{230FE245-3367-4FBC-8431-EA1F08EF0282}" destId="{1F766827-3BEA-4256-BD01-14C1DC87E073}" srcOrd="0" destOrd="0" presId="urn:microsoft.com/office/officeart/2005/8/layout/chevron1"/>
    <dgm:cxn modelId="{6CA8D72C-3850-4909-906D-C5C750B76A04}" srcId="{47339739-565A-4144-BA21-496AB7AB629A}" destId="{CC2F822A-CF32-4BC9-82E0-4303442BCA53}" srcOrd="5" destOrd="0" parTransId="{CDFC4890-72CB-424A-A6E9-9F44DCA8FAC1}" sibTransId="{7DC711D6-5B7F-466B-8359-94DD4B04F6B0}"/>
    <dgm:cxn modelId="{7F3D69C0-ADEC-4DD6-A1E3-B7AAC37D908B}" type="presOf" srcId="{F3D53F46-8B44-4D5E-A4C0-EC781A177BA6}" destId="{F1A2998A-CB0C-43D7-A1EA-EEFBFE11B026}" srcOrd="0" destOrd="0" presId="urn:microsoft.com/office/officeart/2005/8/layout/chevron1"/>
    <dgm:cxn modelId="{5C60CD10-DCA6-4D2D-A0DC-CA3B8C97B566}" type="presOf" srcId="{CC2F822A-CF32-4BC9-82E0-4303442BCA53}" destId="{DFAAB005-7ABA-4DDD-8100-103E4337D0E4}" srcOrd="0" destOrd="0" presId="urn:microsoft.com/office/officeart/2005/8/layout/chevron1"/>
    <dgm:cxn modelId="{41C87B85-74B6-413D-ABE7-322B5A8A12B3}" srcId="{47339739-565A-4144-BA21-496AB7AB629A}" destId="{FF86B765-C4CD-41E1-94FC-A181B45B9388}" srcOrd="4" destOrd="0" parTransId="{D0D98AF0-14E1-4382-9D12-C0D4DAB9363C}" sibTransId="{36F6B37E-D155-4BB3-BB39-1C049A35F7C4}"/>
    <dgm:cxn modelId="{BE52887D-C75A-4B42-8613-C8330C2870EF}" type="presParOf" srcId="{129D05F6-4A1D-4055-98D7-A4D2DB8904F9}" destId="{11C1F58D-C7FB-4F0A-BA1C-E53944F6395C}" srcOrd="0" destOrd="0" presId="urn:microsoft.com/office/officeart/2005/8/layout/chevron1"/>
    <dgm:cxn modelId="{4A1673BD-FB46-4FEC-80DB-814E35C61384}" type="presParOf" srcId="{129D05F6-4A1D-4055-98D7-A4D2DB8904F9}" destId="{AC7FE4BA-2B05-4B77-8B3F-695C16A2EEE2}" srcOrd="1" destOrd="0" presId="urn:microsoft.com/office/officeart/2005/8/layout/chevron1"/>
    <dgm:cxn modelId="{6C6B0D98-0EC1-474E-9964-9C178C398BD9}" type="presParOf" srcId="{129D05F6-4A1D-4055-98D7-A4D2DB8904F9}" destId="{1F766827-3BEA-4256-BD01-14C1DC87E073}" srcOrd="2" destOrd="0" presId="urn:microsoft.com/office/officeart/2005/8/layout/chevron1"/>
    <dgm:cxn modelId="{75E2FB69-7282-461A-B509-6B31AD00C797}" type="presParOf" srcId="{129D05F6-4A1D-4055-98D7-A4D2DB8904F9}" destId="{817CF383-5F77-4D18-91DE-ED06F5E013BF}" srcOrd="3" destOrd="0" presId="urn:microsoft.com/office/officeart/2005/8/layout/chevron1"/>
    <dgm:cxn modelId="{882B6D3A-51A6-407A-93D0-3E778965E603}" type="presParOf" srcId="{129D05F6-4A1D-4055-98D7-A4D2DB8904F9}" destId="{F1A2998A-CB0C-43D7-A1EA-EEFBFE11B026}" srcOrd="4" destOrd="0" presId="urn:microsoft.com/office/officeart/2005/8/layout/chevron1"/>
    <dgm:cxn modelId="{8B8624B5-3118-4B47-B912-859E3E6035E5}" type="presParOf" srcId="{129D05F6-4A1D-4055-98D7-A4D2DB8904F9}" destId="{117457CE-8E47-4C80-8802-0DC6B3BD8F7E}" srcOrd="5" destOrd="0" presId="urn:microsoft.com/office/officeart/2005/8/layout/chevron1"/>
    <dgm:cxn modelId="{65A345CD-C926-4BC1-834E-02D6E0BBCDB6}" type="presParOf" srcId="{129D05F6-4A1D-4055-98D7-A4D2DB8904F9}" destId="{A7E95400-B8C5-4925-AEDE-A4FBBD1631BF}" srcOrd="6" destOrd="0" presId="urn:microsoft.com/office/officeart/2005/8/layout/chevron1"/>
    <dgm:cxn modelId="{4A7E6D09-6B9D-4294-86BC-715DAE403993}" type="presParOf" srcId="{129D05F6-4A1D-4055-98D7-A4D2DB8904F9}" destId="{1DF6BC0B-3C80-4B1A-9FB1-02A1D5CCFD9E}" srcOrd="7" destOrd="0" presId="urn:microsoft.com/office/officeart/2005/8/layout/chevron1"/>
    <dgm:cxn modelId="{213316A4-6365-4192-AC91-63E7ECD7FD67}" type="presParOf" srcId="{129D05F6-4A1D-4055-98D7-A4D2DB8904F9}" destId="{639014F8-2BC3-4D33-A49A-3A3E8AF03224}" srcOrd="8" destOrd="0" presId="urn:microsoft.com/office/officeart/2005/8/layout/chevron1"/>
    <dgm:cxn modelId="{D6C785D3-FE20-4A87-96DC-6F1DC49AB351}" type="presParOf" srcId="{129D05F6-4A1D-4055-98D7-A4D2DB8904F9}" destId="{322E500D-DA58-4B50-90A7-C5C5DB495444}" srcOrd="9" destOrd="0" presId="urn:microsoft.com/office/officeart/2005/8/layout/chevron1"/>
    <dgm:cxn modelId="{67B3CFE9-3619-474E-BDF5-38FD7555FCF7}" type="presParOf" srcId="{129D05F6-4A1D-4055-98D7-A4D2DB8904F9}" destId="{DFAAB005-7ABA-4DDD-8100-103E4337D0E4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488F59-84D3-44BA-9D21-CB58DDA86E8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7026BC5-9453-4BA6-AE23-CFFA3AD3F8E0}">
      <dgm:prSet phldrT="[Tekst]"/>
      <dgm:spPr/>
      <dgm:t>
        <a:bodyPr/>
        <a:lstStyle/>
        <a:p>
          <a:r>
            <a:rPr lang="pl-PL" dirty="0" smtClean="0"/>
            <a:t>wysokie parametry techniczne</a:t>
          </a:r>
          <a:endParaRPr lang="pl-PL" dirty="0"/>
        </a:p>
      </dgm:t>
    </dgm:pt>
    <dgm:pt modelId="{99D9A456-558B-47EC-8978-552C9ED4FCEB}" type="parTrans" cxnId="{66B0F073-5AAA-4B29-AD63-714AA9230288}">
      <dgm:prSet/>
      <dgm:spPr/>
      <dgm:t>
        <a:bodyPr/>
        <a:lstStyle/>
        <a:p>
          <a:endParaRPr lang="pl-PL"/>
        </a:p>
      </dgm:t>
    </dgm:pt>
    <dgm:pt modelId="{997FCEC8-D937-434D-B217-62720AD575D9}" type="sibTrans" cxnId="{66B0F073-5AAA-4B29-AD63-714AA9230288}">
      <dgm:prSet/>
      <dgm:spPr/>
      <dgm:t>
        <a:bodyPr/>
        <a:lstStyle/>
        <a:p>
          <a:endParaRPr lang="pl-PL"/>
        </a:p>
      </dgm:t>
    </dgm:pt>
    <dgm:pt modelId="{14CF64F2-16F2-47E7-8565-EFFBCB8738EF}">
      <dgm:prSet phldrT="[Tekst]"/>
      <dgm:spPr/>
      <dgm:t>
        <a:bodyPr/>
        <a:lstStyle/>
        <a:p>
          <a:r>
            <a:rPr lang="pl-PL" dirty="0" smtClean="0"/>
            <a:t>aparatura</a:t>
          </a:r>
          <a:endParaRPr lang="pl-PL" dirty="0"/>
        </a:p>
      </dgm:t>
    </dgm:pt>
    <dgm:pt modelId="{003EFF11-0CAA-4EA3-86E5-B9A0B13631E5}" type="parTrans" cxnId="{EA2AE7E5-BF76-4906-8445-E8402B1BD5E3}">
      <dgm:prSet/>
      <dgm:spPr/>
      <dgm:t>
        <a:bodyPr/>
        <a:lstStyle/>
        <a:p>
          <a:endParaRPr lang="pl-PL"/>
        </a:p>
      </dgm:t>
    </dgm:pt>
    <dgm:pt modelId="{FCA03C7E-EE07-441B-A8FD-7A9790F6958A}" type="sibTrans" cxnId="{EA2AE7E5-BF76-4906-8445-E8402B1BD5E3}">
      <dgm:prSet/>
      <dgm:spPr/>
      <dgm:t>
        <a:bodyPr/>
        <a:lstStyle/>
        <a:p>
          <a:endParaRPr lang="pl-PL"/>
        </a:p>
      </dgm:t>
    </dgm:pt>
    <dgm:pt modelId="{598BB74D-A9A6-412D-9F4C-5B42510D117F}">
      <dgm:prSet phldrT="[Tekst]"/>
      <dgm:spPr/>
      <dgm:t>
        <a:bodyPr/>
        <a:lstStyle/>
        <a:p>
          <a:r>
            <a:rPr lang="pl-PL" dirty="0" smtClean="0"/>
            <a:t>środek trwały</a:t>
          </a:r>
          <a:endParaRPr lang="pl-PL" dirty="0"/>
        </a:p>
      </dgm:t>
    </dgm:pt>
    <dgm:pt modelId="{FCA01A87-2CFB-402F-A8E2-DDB23BC88CEF}" type="parTrans" cxnId="{E77DA874-77E3-43DC-BF8D-C5DA9A57E94E}">
      <dgm:prSet/>
      <dgm:spPr/>
      <dgm:t>
        <a:bodyPr/>
        <a:lstStyle/>
        <a:p>
          <a:endParaRPr lang="pl-PL"/>
        </a:p>
      </dgm:t>
    </dgm:pt>
    <dgm:pt modelId="{543CF0FC-85C7-4667-9296-A65D55A98FDE}" type="sibTrans" cxnId="{E77DA874-77E3-43DC-BF8D-C5DA9A57E94E}">
      <dgm:prSet/>
      <dgm:spPr/>
      <dgm:t>
        <a:bodyPr/>
        <a:lstStyle/>
        <a:p>
          <a:endParaRPr lang="pl-PL"/>
        </a:p>
      </dgm:t>
    </dgm:pt>
    <dgm:pt modelId="{0DFC224B-5815-4A5F-A49D-DE9A1F048322}">
      <dgm:prSet phldrT="[Tekst]"/>
      <dgm:spPr/>
      <dgm:t>
        <a:bodyPr/>
        <a:lstStyle/>
        <a:p>
          <a:r>
            <a:rPr lang="pl-PL" dirty="0" smtClean="0"/>
            <a:t>wartość niematerialna i prawna</a:t>
          </a:r>
          <a:endParaRPr lang="pl-PL" dirty="0"/>
        </a:p>
      </dgm:t>
    </dgm:pt>
    <dgm:pt modelId="{16A3E19D-DD38-4112-AA01-C562600025A6}" type="parTrans" cxnId="{52928667-3614-4680-825D-671BE642939A}">
      <dgm:prSet/>
      <dgm:spPr/>
      <dgm:t>
        <a:bodyPr/>
        <a:lstStyle/>
        <a:p>
          <a:endParaRPr lang="pl-PL"/>
        </a:p>
      </dgm:t>
    </dgm:pt>
    <dgm:pt modelId="{5DDDE728-8EC9-44D9-BFE3-6E98C5809D31}" type="sibTrans" cxnId="{52928667-3614-4680-825D-671BE642939A}">
      <dgm:prSet/>
      <dgm:spPr/>
      <dgm:t>
        <a:bodyPr/>
        <a:lstStyle/>
        <a:p>
          <a:endParaRPr lang="pl-PL"/>
        </a:p>
      </dgm:t>
    </dgm:pt>
    <dgm:pt modelId="{A8A5BF3F-7D19-46F8-8A0A-8022E707F31F}">
      <dgm:prSet phldrT="[Tekst]"/>
      <dgm:spPr/>
      <dgm:t>
        <a:bodyPr/>
        <a:lstStyle/>
        <a:p>
          <a:r>
            <a:rPr lang="pl-PL" dirty="0" smtClean="0"/>
            <a:t>oprogramowanie</a:t>
          </a:r>
          <a:endParaRPr lang="pl-PL" dirty="0"/>
        </a:p>
      </dgm:t>
    </dgm:pt>
    <dgm:pt modelId="{260D857D-456B-4F9B-B531-8D3BE49E7237}" type="parTrans" cxnId="{98AD4631-5FBA-4461-9294-BB4AC9393C00}">
      <dgm:prSet/>
      <dgm:spPr/>
      <dgm:t>
        <a:bodyPr/>
        <a:lstStyle/>
        <a:p>
          <a:endParaRPr lang="pl-PL"/>
        </a:p>
      </dgm:t>
    </dgm:pt>
    <dgm:pt modelId="{92FE61DF-DE9E-48E6-B94C-29BE75B32871}" type="sibTrans" cxnId="{98AD4631-5FBA-4461-9294-BB4AC9393C00}">
      <dgm:prSet/>
      <dgm:spPr/>
      <dgm:t>
        <a:bodyPr/>
        <a:lstStyle/>
        <a:p>
          <a:endParaRPr lang="pl-PL"/>
        </a:p>
      </dgm:t>
    </dgm:pt>
    <dgm:pt modelId="{D583574B-86AD-496E-AC6A-0AF7C46E3D65}">
      <dgm:prSet phldrT="[Tekst]"/>
      <dgm:spPr/>
      <dgm:t>
        <a:bodyPr/>
        <a:lstStyle/>
        <a:p>
          <a:r>
            <a:rPr lang="pl-PL" dirty="0" smtClean="0"/>
            <a:t>aparatura + inne urządzenia niebędące stricte aparaturą</a:t>
          </a:r>
          <a:endParaRPr lang="pl-PL" dirty="0"/>
        </a:p>
      </dgm:t>
    </dgm:pt>
    <dgm:pt modelId="{5DA3DCCD-E698-4142-BFED-7DE4554030AC}" type="sibTrans" cxnId="{8239225F-A662-4A27-9080-AE7A768A7C8F}">
      <dgm:prSet/>
      <dgm:spPr/>
      <dgm:t>
        <a:bodyPr/>
        <a:lstStyle/>
        <a:p>
          <a:endParaRPr lang="pl-PL"/>
        </a:p>
      </dgm:t>
    </dgm:pt>
    <dgm:pt modelId="{DB495257-419C-4BDD-9943-2A4406B188CD}" type="parTrans" cxnId="{8239225F-A662-4A27-9080-AE7A768A7C8F}">
      <dgm:prSet/>
      <dgm:spPr/>
      <dgm:t>
        <a:bodyPr/>
        <a:lstStyle/>
        <a:p>
          <a:endParaRPr lang="pl-PL"/>
        </a:p>
      </dgm:t>
    </dgm:pt>
    <dgm:pt modelId="{B6D37C34-9E49-401F-B005-5D5F8719FBE5}" type="pres">
      <dgm:prSet presAssocID="{70488F59-84D3-44BA-9D21-CB58DDA86E8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AF30A0C-6DCB-4081-B95F-CB9B945BBFCB}" type="pres">
      <dgm:prSet presAssocID="{C7026BC5-9453-4BA6-AE23-CFFA3AD3F8E0}" presName="horFlow" presStyleCnt="0"/>
      <dgm:spPr/>
    </dgm:pt>
    <dgm:pt modelId="{BADAC3AC-844A-44D5-B00F-FC21091F1905}" type="pres">
      <dgm:prSet presAssocID="{C7026BC5-9453-4BA6-AE23-CFFA3AD3F8E0}" presName="bigChev" presStyleLbl="node1" presStyleIdx="0" presStyleCnt="3"/>
      <dgm:spPr/>
      <dgm:t>
        <a:bodyPr/>
        <a:lstStyle/>
        <a:p>
          <a:endParaRPr lang="pl-PL"/>
        </a:p>
      </dgm:t>
    </dgm:pt>
    <dgm:pt modelId="{0866FF8D-B0B8-40DB-AB08-ED61DE60FA25}" type="pres">
      <dgm:prSet presAssocID="{003EFF11-0CAA-4EA3-86E5-B9A0B13631E5}" presName="parTrans" presStyleCnt="0"/>
      <dgm:spPr/>
    </dgm:pt>
    <dgm:pt modelId="{AE00BB09-81B2-4E14-8417-EA75D5E540A6}" type="pres">
      <dgm:prSet presAssocID="{14CF64F2-16F2-47E7-8565-EFFBCB8738EF}" presName="node" presStyleLbl="alignAccFollowNode1" presStyleIdx="0" presStyleCnt="3" custScaleX="64554" custScaleY="72495" custLinFactNeighborX="20677" custLinFactNeighborY="-8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F90F7D-DEAC-47AE-A8D7-022B2A6DAB93}" type="pres">
      <dgm:prSet presAssocID="{C7026BC5-9453-4BA6-AE23-CFFA3AD3F8E0}" presName="vSp" presStyleCnt="0"/>
      <dgm:spPr/>
    </dgm:pt>
    <dgm:pt modelId="{A893A160-65AF-42A1-9EA2-39A28D593CFA}" type="pres">
      <dgm:prSet presAssocID="{598BB74D-A9A6-412D-9F4C-5B42510D117F}" presName="horFlow" presStyleCnt="0"/>
      <dgm:spPr/>
    </dgm:pt>
    <dgm:pt modelId="{E68B727F-AD4C-4271-B00A-C223C25103C6}" type="pres">
      <dgm:prSet presAssocID="{598BB74D-A9A6-412D-9F4C-5B42510D117F}" presName="bigChev" presStyleLbl="node1" presStyleIdx="1" presStyleCnt="3"/>
      <dgm:spPr/>
      <dgm:t>
        <a:bodyPr/>
        <a:lstStyle/>
        <a:p>
          <a:endParaRPr lang="pl-PL"/>
        </a:p>
      </dgm:t>
    </dgm:pt>
    <dgm:pt modelId="{7F4E6EF6-7E18-4B62-A422-01EDF3152533}" type="pres">
      <dgm:prSet presAssocID="{DB495257-419C-4BDD-9943-2A4406B188CD}" presName="parTrans" presStyleCnt="0"/>
      <dgm:spPr/>
    </dgm:pt>
    <dgm:pt modelId="{3C63F151-BD0E-4BFF-836B-8C917246B20D}" type="pres">
      <dgm:prSet presAssocID="{D583574B-86AD-496E-AC6A-0AF7C46E3D65}" presName="node" presStyleLbl="alignAccFollowNode1" presStyleIdx="1" presStyleCnt="3" custScaleX="64034" custScaleY="69862" custLinFactNeighborX="22338" custLinFactNeighborY="-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97B2E8-A80F-4A56-808B-80E42707253F}" type="pres">
      <dgm:prSet presAssocID="{598BB74D-A9A6-412D-9F4C-5B42510D117F}" presName="vSp" presStyleCnt="0"/>
      <dgm:spPr/>
    </dgm:pt>
    <dgm:pt modelId="{60F28793-A2F1-474B-9129-711B4FB61233}" type="pres">
      <dgm:prSet presAssocID="{0DFC224B-5815-4A5F-A49D-DE9A1F048322}" presName="horFlow" presStyleCnt="0"/>
      <dgm:spPr/>
    </dgm:pt>
    <dgm:pt modelId="{AC365801-29FB-405C-9566-D360BABAEDAD}" type="pres">
      <dgm:prSet presAssocID="{0DFC224B-5815-4A5F-A49D-DE9A1F048322}" presName="bigChev" presStyleLbl="node1" presStyleIdx="2" presStyleCnt="3"/>
      <dgm:spPr/>
      <dgm:t>
        <a:bodyPr/>
        <a:lstStyle/>
        <a:p>
          <a:endParaRPr lang="pl-PL"/>
        </a:p>
      </dgm:t>
    </dgm:pt>
    <dgm:pt modelId="{6FE8FABB-195E-4F2A-BF9C-709F4E61503C}" type="pres">
      <dgm:prSet presAssocID="{260D857D-456B-4F9B-B531-8D3BE49E7237}" presName="parTrans" presStyleCnt="0"/>
      <dgm:spPr/>
    </dgm:pt>
    <dgm:pt modelId="{3FD79D82-837C-44AF-A16A-8F7A6035DCCF}" type="pres">
      <dgm:prSet presAssocID="{A8A5BF3F-7D19-46F8-8A0A-8022E707F31F}" presName="node" presStyleLbl="alignAccFollowNode1" presStyleIdx="2" presStyleCnt="3" custScaleX="65543" custScaleY="77589" custLinFactNeighborX="17520" custLinFactNeighborY="8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8E86031-88DF-44F1-94B2-1AA0DD4FCBF9}" type="presOf" srcId="{14CF64F2-16F2-47E7-8565-EFFBCB8738EF}" destId="{AE00BB09-81B2-4E14-8417-EA75D5E540A6}" srcOrd="0" destOrd="0" presId="urn:microsoft.com/office/officeart/2005/8/layout/lProcess3"/>
    <dgm:cxn modelId="{96C1AFB7-7CB9-4985-81F8-EA14020929B0}" type="presOf" srcId="{598BB74D-A9A6-412D-9F4C-5B42510D117F}" destId="{E68B727F-AD4C-4271-B00A-C223C25103C6}" srcOrd="0" destOrd="0" presId="urn:microsoft.com/office/officeart/2005/8/layout/lProcess3"/>
    <dgm:cxn modelId="{1549A37E-BCF3-43D6-88D4-A710224DAD91}" type="presOf" srcId="{0DFC224B-5815-4A5F-A49D-DE9A1F048322}" destId="{AC365801-29FB-405C-9566-D360BABAEDAD}" srcOrd="0" destOrd="0" presId="urn:microsoft.com/office/officeart/2005/8/layout/lProcess3"/>
    <dgm:cxn modelId="{32AA0E3F-FF93-438E-ADB5-C893695933EE}" type="presOf" srcId="{C7026BC5-9453-4BA6-AE23-CFFA3AD3F8E0}" destId="{BADAC3AC-844A-44D5-B00F-FC21091F1905}" srcOrd="0" destOrd="0" presId="urn:microsoft.com/office/officeart/2005/8/layout/lProcess3"/>
    <dgm:cxn modelId="{52928667-3614-4680-825D-671BE642939A}" srcId="{70488F59-84D3-44BA-9D21-CB58DDA86E8C}" destId="{0DFC224B-5815-4A5F-A49D-DE9A1F048322}" srcOrd="2" destOrd="0" parTransId="{16A3E19D-DD38-4112-AA01-C562600025A6}" sibTransId="{5DDDE728-8EC9-44D9-BFE3-6E98C5809D31}"/>
    <dgm:cxn modelId="{E77DA874-77E3-43DC-BF8D-C5DA9A57E94E}" srcId="{70488F59-84D3-44BA-9D21-CB58DDA86E8C}" destId="{598BB74D-A9A6-412D-9F4C-5B42510D117F}" srcOrd="1" destOrd="0" parTransId="{FCA01A87-2CFB-402F-A8E2-DDB23BC88CEF}" sibTransId="{543CF0FC-85C7-4667-9296-A65D55A98FDE}"/>
    <dgm:cxn modelId="{A6C68969-E79D-45FA-8237-CDDE28910187}" type="presOf" srcId="{70488F59-84D3-44BA-9D21-CB58DDA86E8C}" destId="{B6D37C34-9E49-401F-B005-5D5F8719FBE5}" srcOrd="0" destOrd="0" presId="urn:microsoft.com/office/officeart/2005/8/layout/lProcess3"/>
    <dgm:cxn modelId="{25A7FFA7-14D1-4927-B0E5-EF934CE1649C}" type="presOf" srcId="{A8A5BF3F-7D19-46F8-8A0A-8022E707F31F}" destId="{3FD79D82-837C-44AF-A16A-8F7A6035DCCF}" srcOrd="0" destOrd="0" presId="urn:microsoft.com/office/officeart/2005/8/layout/lProcess3"/>
    <dgm:cxn modelId="{98AD4631-5FBA-4461-9294-BB4AC9393C00}" srcId="{0DFC224B-5815-4A5F-A49D-DE9A1F048322}" destId="{A8A5BF3F-7D19-46F8-8A0A-8022E707F31F}" srcOrd="0" destOrd="0" parTransId="{260D857D-456B-4F9B-B531-8D3BE49E7237}" sibTransId="{92FE61DF-DE9E-48E6-B94C-29BE75B32871}"/>
    <dgm:cxn modelId="{8239225F-A662-4A27-9080-AE7A768A7C8F}" srcId="{598BB74D-A9A6-412D-9F4C-5B42510D117F}" destId="{D583574B-86AD-496E-AC6A-0AF7C46E3D65}" srcOrd="0" destOrd="0" parTransId="{DB495257-419C-4BDD-9943-2A4406B188CD}" sibTransId="{5DA3DCCD-E698-4142-BFED-7DE4554030AC}"/>
    <dgm:cxn modelId="{66B0F073-5AAA-4B29-AD63-714AA9230288}" srcId="{70488F59-84D3-44BA-9D21-CB58DDA86E8C}" destId="{C7026BC5-9453-4BA6-AE23-CFFA3AD3F8E0}" srcOrd="0" destOrd="0" parTransId="{99D9A456-558B-47EC-8978-552C9ED4FCEB}" sibTransId="{997FCEC8-D937-434D-B217-62720AD575D9}"/>
    <dgm:cxn modelId="{9C1D38D1-C31B-46F5-9D54-F7D80882D0B7}" type="presOf" srcId="{D583574B-86AD-496E-AC6A-0AF7C46E3D65}" destId="{3C63F151-BD0E-4BFF-836B-8C917246B20D}" srcOrd="0" destOrd="0" presId="urn:microsoft.com/office/officeart/2005/8/layout/lProcess3"/>
    <dgm:cxn modelId="{EA2AE7E5-BF76-4906-8445-E8402B1BD5E3}" srcId="{C7026BC5-9453-4BA6-AE23-CFFA3AD3F8E0}" destId="{14CF64F2-16F2-47E7-8565-EFFBCB8738EF}" srcOrd="0" destOrd="0" parTransId="{003EFF11-0CAA-4EA3-86E5-B9A0B13631E5}" sibTransId="{FCA03C7E-EE07-441B-A8FD-7A9790F6958A}"/>
    <dgm:cxn modelId="{55816526-6D4D-4120-8972-A791AA670457}" type="presParOf" srcId="{B6D37C34-9E49-401F-B005-5D5F8719FBE5}" destId="{CAF30A0C-6DCB-4081-B95F-CB9B945BBFCB}" srcOrd="0" destOrd="0" presId="urn:microsoft.com/office/officeart/2005/8/layout/lProcess3"/>
    <dgm:cxn modelId="{5ADB39B7-01E4-4FC9-A5EA-B6EC4A88F7AB}" type="presParOf" srcId="{CAF30A0C-6DCB-4081-B95F-CB9B945BBFCB}" destId="{BADAC3AC-844A-44D5-B00F-FC21091F1905}" srcOrd="0" destOrd="0" presId="urn:microsoft.com/office/officeart/2005/8/layout/lProcess3"/>
    <dgm:cxn modelId="{C4BA2E56-0F96-4C35-90B3-CDEFEA4D81C0}" type="presParOf" srcId="{CAF30A0C-6DCB-4081-B95F-CB9B945BBFCB}" destId="{0866FF8D-B0B8-40DB-AB08-ED61DE60FA25}" srcOrd="1" destOrd="0" presId="urn:microsoft.com/office/officeart/2005/8/layout/lProcess3"/>
    <dgm:cxn modelId="{7590F7B2-AD21-452D-B0D1-E5A2179E66EA}" type="presParOf" srcId="{CAF30A0C-6DCB-4081-B95F-CB9B945BBFCB}" destId="{AE00BB09-81B2-4E14-8417-EA75D5E540A6}" srcOrd="2" destOrd="0" presId="urn:microsoft.com/office/officeart/2005/8/layout/lProcess3"/>
    <dgm:cxn modelId="{BEF5BE7D-CF67-406A-88C6-BEFF22175AC5}" type="presParOf" srcId="{B6D37C34-9E49-401F-B005-5D5F8719FBE5}" destId="{23F90F7D-DEAC-47AE-A8D7-022B2A6DAB93}" srcOrd="1" destOrd="0" presId="urn:microsoft.com/office/officeart/2005/8/layout/lProcess3"/>
    <dgm:cxn modelId="{E00916E0-7771-4AF0-B86B-74D3946BD9AC}" type="presParOf" srcId="{B6D37C34-9E49-401F-B005-5D5F8719FBE5}" destId="{A893A160-65AF-42A1-9EA2-39A28D593CFA}" srcOrd="2" destOrd="0" presId="urn:microsoft.com/office/officeart/2005/8/layout/lProcess3"/>
    <dgm:cxn modelId="{F1160C49-FFF6-4482-8E69-1F44FBD0E772}" type="presParOf" srcId="{A893A160-65AF-42A1-9EA2-39A28D593CFA}" destId="{E68B727F-AD4C-4271-B00A-C223C25103C6}" srcOrd="0" destOrd="0" presId="urn:microsoft.com/office/officeart/2005/8/layout/lProcess3"/>
    <dgm:cxn modelId="{108044BA-3E00-4C03-9CD8-D21F1974F648}" type="presParOf" srcId="{A893A160-65AF-42A1-9EA2-39A28D593CFA}" destId="{7F4E6EF6-7E18-4B62-A422-01EDF3152533}" srcOrd="1" destOrd="0" presId="urn:microsoft.com/office/officeart/2005/8/layout/lProcess3"/>
    <dgm:cxn modelId="{2BE682C7-3843-4012-9C1B-D5102C1AE3AF}" type="presParOf" srcId="{A893A160-65AF-42A1-9EA2-39A28D593CFA}" destId="{3C63F151-BD0E-4BFF-836B-8C917246B20D}" srcOrd="2" destOrd="0" presId="urn:microsoft.com/office/officeart/2005/8/layout/lProcess3"/>
    <dgm:cxn modelId="{DD8C572B-0BA6-418B-AB96-C2B3B6B8446E}" type="presParOf" srcId="{B6D37C34-9E49-401F-B005-5D5F8719FBE5}" destId="{B597B2E8-A80F-4A56-808B-80E42707253F}" srcOrd="3" destOrd="0" presId="urn:microsoft.com/office/officeart/2005/8/layout/lProcess3"/>
    <dgm:cxn modelId="{886E428B-FEC1-4DFC-8BDD-150CFA2D1F60}" type="presParOf" srcId="{B6D37C34-9E49-401F-B005-5D5F8719FBE5}" destId="{60F28793-A2F1-474B-9129-711B4FB61233}" srcOrd="4" destOrd="0" presId="urn:microsoft.com/office/officeart/2005/8/layout/lProcess3"/>
    <dgm:cxn modelId="{F6A61DBC-B68A-4301-AD90-C1848C3E6570}" type="presParOf" srcId="{60F28793-A2F1-474B-9129-711B4FB61233}" destId="{AC365801-29FB-405C-9566-D360BABAEDAD}" srcOrd="0" destOrd="0" presId="urn:microsoft.com/office/officeart/2005/8/layout/lProcess3"/>
    <dgm:cxn modelId="{212A8B9A-AA5B-49A2-8374-647989603BCA}" type="presParOf" srcId="{60F28793-A2F1-474B-9129-711B4FB61233}" destId="{6FE8FABB-195E-4F2A-BF9C-709F4E61503C}" srcOrd="1" destOrd="0" presId="urn:microsoft.com/office/officeart/2005/8/layout/lProcess3"/>
    <dgm:cxn modelId="{5FCF47FB-BB9B-40F7-88CA-455F6860781A}" type="presParOf" srcId="{60F28793-A2F1-474B-9129-711B4FB61233}" destId="{3FD79D82-837C-44AF-A16A-8F7A6035DCC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BDFA28-8230-450A-92C6-E6349036910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4" csCatId="accent1" phldr="1"/>
      <dgm:spPr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pl-PL"/>
        </a:p>
      </dgm:t>
    </dgm:pt>
    <dgm:pt modelId="{5C2288EA-7C63-49CD-BE5F-6DA1DB745FAA}">
      <dgm:prSet phldrT="[Tekst]"/>
      <dgm:spPr/>
      <dgm:t>
        <a:bodyPr/>
        <a:lstStyle/>
        <a:p>
          <a:r>
            <a:rPr lang="pl-PL" spc="-10" smtClean="0">
              <a:latin typeface="Trebuchet MS"/>
              <a:cs typeface="Trebuchet MS"/>
            </a:rPr>
            <a:t>Usługi obce</a:t>
          </a:r>
          <a:endParaRPr lang="pl-PL" dirty="0"/>
        </a:p>
      </dgm:t>
    </dgm:pt>
    <dgm:pt modelId="{FC0F741F-9A50-4764-83C2-58B1B7F0D4D2}" type="parTrans" cxnId="{DCFE7B66-2B0E-471B-AC50-3DABE4E8A488}">
      <dgm:prSet/>
      <dgm:spPr/>
      <dgm:t>
        <a:bodyPr/>
        <a:lstStyle/>
        <a:p>
          <a:endParaRPr lang="pl-PL"/>
        </a:p>
      </dgm:t>
    </dgm:pt>
    <dgm:pt modelId="{ED04466E-183B-4F06-B64A-7907378DBD6F}" type="sibTrans" cxnId="{DCFE7B66-2B0E-471B-AC50-3DABE4E8A488}">
      <dgm:prSet/>
      <dgm:spPr/>
      <dgm:t>
        <a:bodyPr/>
        <a:lstStyle/>
        <a:p>
          <a:endParaRPr lang="pl-PL"/>
        </a:p>
      </dgm:t>
    </dgm:pt>
    <dgm:pt modelId="{D1CAC47F-E934-479F-9C46-1920E4B0D49E}">
      <dgm:prSet phldrT="[Tekst]"/>
      <dgm:spPr/>
      <dgm:t>
        <a:bodyPr/>
        <a:lstStyle/>
        <a:p>
          <a:r>
            <a:rPr lang="pl-PL" spc="-10" smtClean="0">
              <a:latin typeface="Trebuchet MS"/>
              <a:cs typeface="Trebuchet MS"/>
            </a:rPr>
            <a:t>Wyjazdy służbowe</a:t>
          </a:r>
          <a:endParaRPr lang="pl-PL" dirty="0"/>
        </a:p>
      </dgm:t>
    </dgm:pt>
    <dgm:pt modelId="{2F8124E9-F240-481F-8DA5-C91CE7C80AFB}" type="parTrans" cxnId="{A8BFD522-A058-460C-9A86-2D2A25574160}">
      <dgm:prSet/>
      <dgm:spPr/>
      <dgm:t>
        <a:bodyPr/>
        <a:lstStyle/>
        <a:p>
          <a:endParaRPr lang="pl-PL"/>
        </a:p>
      </dgm:t>
    </dgm:pt>
    <dgm:pt modelId="{8D985408-8440-4B20-8D5B-09D31658CD16}" type="sibTrans" cxnId="{A8BFD522-A058-460C-9A86-2D2A25574160}">
      <dgm:prSet/>
      <dgm:spPr/>
      <dgm:t>
        <a:bodyPr/>
        <a:lstStyle/>
        <a:p>
          <a:endParaRPr lang="pl-PL"/>
        </a:p>
      </dgm:t>
    </dgm:pt>
    <dgm:pt modelId="{7B01EDF1-DFCD-4FD6-A997-A4ABBEA28E59}">
      <dgm:prSet phldrT="[Tekst]"/>
      <dgm:spPr/>
      <dgm:t>
        <a:bodyPr/>
        <a:lstStyle/>
        <a:p>
          <a:pPr algn="ctr"/>
          <a:r>
            <a:rPr lang="pl-PL" spc="-10" dirty="0" smtClean="0">
              <a:latin typeface="Trebuchet MS"/>
              <a:cs typeface="Trebuchet MS"/>
            </a:rPr>
            <a:t>Wizyty, </a:t>
          </a:r>
        </a:p>
        <a:p>
          <a:pPr algn="ctr"/>
          <a:r>
            <a:rPr lang="pl-PL" spc="-10" dirty="0" smtClean="0">
              <a:latin typeface="Trebuchet MS"/>
              <a:cs typeface="Trebuchet MS"/>
            </a:rPr>
            <a:t>konsultacje</a:t>
          </a:r>
          <a:endParaRPr lang="pl-PL" dirty="0"/>
        </a:p>
      </dgm:t>
    </dgm:pt>
    <dgm:pt modelId="{B25327B5-931A-4B9F-A447-B74B0A5A5CA4}" type="parTrans" cxnId="{9EFB1C83-9627-444E-89A1-89923F746A89}">
      <dgm:prSet/>
      <dgm:spPr/>
      <dgm:t>
        <a:bodyPr/>
        <a:lstStyle/>
        <a:p>
          <a:endParaRPr lang="pl-PL"/>
        </a:p>
      </dgm:t>
    </dgm:pt>
    <dgm:pt modelId="{E51E0E39-6800-4044-9F21-50A336A0597F}" type="sibTrans" cxnId="{9EFB1C83-9627-444E-89A1-89923F746A89}">
      <dgm:prSet/>
      <dgm:spPr/>
      <dgm:t>
        <a:bodyPr/>
        <a:lstStyle/>
        <a:p>
          <a:endParaRPr lang="pl-PL"/>
        </a:p>
      </dgm:t>
    </dgm:pt>
    <dgm:pt modelId="{D83A66B6-5DDB-4716-A8D1-4CDCD6D676AE}">
      <dgm:prSet phldrT="[Tekst]"/>
      <dgm:spPr/>
      <dgm:t>
        <a:bodyPr/>
        <a:lstStyle/>
        <a:p>
          <a:r>
            <a:rPr lang="pl-PL" spc="-10" smtClean="0">
              <a:latin typeface="Trebuchet MS"/>
              <a:cs typeface="Trebuchet MS"/>
            </a:rPr>
            <a:t>Inne</a:t>
          </a:r>
          <a:endParaRPr lang="pl-PL" dirty="0"/>
        </a:p>
      </dgm:t>
    </dgm:pt>
    <dgm:pt modelId="{96C086B7-373B-4595-A511-F96132DC5F7B}" type="parTrans" cxnId="{39DBE351-0A2C-4E5C-955F-8D0783A453C0}">
      <dgm:prSet/>
      <dgm:spPr/>
      <dgm:t>
        <a:bodyPr/>
        <a:lstStyle/>
        <a:p>
          <a:endParaRPr lang="pl-PL"/>
        </a:p>
      </dgm:t>
    </dgm:pt>
    <dgm:pt modelId="{EF581D72-321A-4FB9-8108-804F281485CD}" type="sibTrans" cxnId="{39DBE351-0A2C-4E5C-955F-8D0783A453C0}">
      <dgm:prSet/>
      <dgm:spPr/>
      <dgm:t>
        <a:bodyPr/>
        <a:lstStyle/>
        <a:p>
          <a:endParaRPr lang="pl-PL"/>
        </a:p>
      </dgm:t>
    </dgm:pt>
    <dgm:pt modelId="{A8FC4B7E-708D-4E51-9750-A8FB0D0407FE}">
      <dgm:prSet phldrT="[Tekst]"/>
      <dgm:spPr/>
      <dgm:t>
        <a:bodyPr/>
        <a:lstStyle/>
        <a:p>
          <a:pPr algn="l"/>
          <a:endParaRPr lang="pl-PL" dirty="0"/>
        </a:p>
      </dgm:t>
    </dgm:pt>
    <dgm:pt modelId="{BAF5E79B-8A5D-4812-9EAE-4BEEE3BC63E9}" type="parTrans" cxnId="{4C362B2E-90B2-4EA7-9E8D-CBFC8E0AEE76}">
      <dgm:prSet/>
      <dgm:spPr/>
      <dgm:t>
        <a:bodyPr/>
        <a:lstStyle/>
        <a:p>
          <a:endParaRPr lang="pl-PL"/>
        </a:p>
      </dgm:t>
    </dgm:pt>
    <dgm:pt modelId="{BCCBB422-0235-467D-9D9B-D910C0C73050}" type="sibTrans" cxnId="{4C362B2E-90B2-4EA7-9E8D-CBFC8E0AEE76}">
      <dgm:prSet/>
      <dgm:spPr/>
      <dgm:t>
        <a:bodyPr/>
        <a:lstStyle/>
        <a:p>
          <a:endParaRPr lang="pl-PL"/>
        </a:p>
      </dgm:t>
    </dgm:pt>
    <dgm:pt modelId="{F92CCA7D-F787-4D2C-AB4A-85A06121687B}">
      <dgm:prSet phldrT="[Tekst]"/>
      <dgm:spPr/>
      <dgm:t>
        <a:bodyPr/>
        <a:lstStyle/>
        <a:p>
          <a:pPr algn="ctr"/>
          <a:r>
            <a:rPr lang="pl-PL" spc="-10" dirty="0" smtClean="0">
              <a:latin typeface="Trebuchet MS"/>
              <a:cs typeface="Trebuchet MS"/>
            </a:rPr>
            <a:t>Materiały i </a:t>
          </a:r>
        </a:p>
        <a:p>
          <a:pPr algn="ctr"/>
          <a:r>
            <a:rPr lang="pl-PL" spc="-10" dirty="0" smtClean="0">
              <a:latin typeface="Trebuchet MS"/>
              <a:cs typeface="Trebuchet MS"/>
            </a:rPr>
            <a:t>drobny sprzęt</a:t>
          </a:r>
          <a:endParaRPr lang="pl-PL" dirty="0"/>
        </a:p>
      </dgm:t>
    </dgm:pt>
    <dgm:pt modelId="{651C4B07-2E56-4E46-AA01-75B90C18BC90}" type="parTrans" cxnId="{029BA4CE-6879-40FE-9F92-9EF771C51C79}">
      <dgm:prSet/>
      <dgm:spPr/>
      <dgm:t>
        <a:bodyPr/>
        <a:lstStyle/>
        <a:p>
          <a:endParaRPr lang="pl-PL"/>
        </a:p>
      </dgm:t>
    </dgm:pt>
    <dgm:pt modelId="{0FE740F2-0681-438F-B12C-9EF2E4D9D6D2}" type="sibTrans" cxnId="{029BA4CE-6879-40FE-9F92-9EF771C51C79}">
      <dgm:prSet/>
      <dgm:spPr/>
      <dgm:t>
        <a:bodyPr/>
        <a:lstStyle/>
        <a:p>
          <a:endParaRPr lang="pl-PL"/>
        </a:p>
      </dgm:t>
    </dgm:pt>
    <dgm:pt modelId="{F0AA3030-D2EA-4458-9CE0-DD352A8879C5}">
      <dgm:prSet phldrT="[Tekst]"/>
      <dgm:spPr/>
      <dgm:t>
        <a:bodyPr/>
        <a:lstStyle/>
        <a:p>
          <a:pPr algn="ctr"/>
          <a:r>
            <a:rPr lang="pl-PL" spc="-10" dirty="0" smtClean="0">
              <a:latin typeface="Trebuchet MS"/>
              <a:cs typeface="Trebuchet MS"/>
            </a:rPr>
            <a:t>Wykonawcy zbiorowi</a:t>
          </a:r>
          <a:endParaRPr lang="pl-PL" dirty="0"/>
        </a:p>
      </dgm:t>
    </dgm:pt>
    <dgm:pt modelId="{CBC12CF0-C9F8-4996-B3C9-D3E9462117EC}" type="parTrans" cxnId="{92576BDF-A37C-4E2C-B6E0-0D5E45A3487A}">
      <dgm:prSet/>
      <dgm:spPr/>
      <dgm:t>
        <a:bodyPr/>
        <a:lstStyle/>
        <a:p>
          <a:endParaRPr lang="pl-PL"/>
        </a:p>
      </dgm:t>
    </dgm:pt>
    <dgm:pt modelId="{F3E7105C-3D1F-40C0-95F0-9F501B6AEFDB}" type="sibTrans" cxnId="{92576BDF-A37C-4E2C-B6E0-0D5E45A3487A}">
      <dgm:prSet/>
      <dgm:spPr/>
      <dgm:t>
        <a:bodyPr/>
        <a:lstStyle/>
        <a:p>
          <a:endParaRPr lang="pl-PL"/>
        </a:p>
      </dgm:t>
    </dgm:pt>
    <dgm:pt modelId="{B92F3D05-2E6E-4BFE-8358-E8317AECDCB2}" type="pres">
      <dgm:prSet presAssocID="{20BDFA28-8230-450A-92C6-E6349036910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3A431DC-0768-49D6-819A-2DA5FB2D063B}" type="pres">
      <dgm:prSet presAssocID="{5C2288EA-7C63-49CD-BE5F-6DA1DB745FAA}" presName="composite" presStyleCnt="0"/>
      <dgm:spPr/>
    </dgm:pt>
    <dgm:pt modelId="{F7D47EBA-4EDF-4C6C-AE11-463BB76C8747}" type="pres">
      <dgm:prSet presAssocID="{5C2288EA-7C63-49CD-BE5F-6DA1DB745FA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58C0CE-0B40-4611-9733-35999D810690}" type="pres">
      <dgm:prSet presAssocID="{5C2288EA-7C63-49CD-BE5F-6DA1DB745FAA}" presName="Childtext1" presStyleLbl="revTx" presStyleIdx="0" presStyleCnt="3" custLinFactX="-75564" custLinFactNeighborX="-100000" custLinFactNeighborY="73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5FBFDB-004A-4E8A-B967-9250002814F1}" type="pres">
      <dgm:prSet presAssocID="{5C2288EA-7C63-49CD-BE5F-6DA1DB745FAA}" presName="BalanceSpacing" presStyleCnt="0"/>
      <dgm:spPr/>
    </dgm:pt>
    <dgm:pt modelId="{91751C6C-6E1E-443C-9FCA-F3E51DFE0643}" type="pres">
      <dgm:prSet presAssocID="{5C2288EA-7C63-49CD-BE5F-6DA1DB745FAA}" presName="BalanceSpacing1" presStyleCnt="0"/>
      <dgm:spPr/>
    </dgm:pt>
    <dgm:pt modelId="{91190E2D-B3B5-4780-8C70-25A4826592E1}" type="pres">
      <dgm:prSet presAssocID="{ED04466E-183B-4F06-B64A-7907378DBD6F}" presName="Accent1Text" presStyleLbl="node1" presStyleIdx="1" presStyleCnt="6"/>
      <dgm:spPr/>
      <dgm:t>
        <a:bodyPr/>
        <a:lstStyle/>
        <a:p>
          <a:endParaRPr lang="pl-PL"/>
        </a:p>
      </dgm:t>
    </dgm:pt>
    <dgm:pt modelId="{FFD2DD6D-CA01-48E7-BFB1-9450340F4E90}" type="pres">
      <dgm:prSet presAssocID="{ED04466E-183B-4F06-B64A-7907378DBD6F}" presName="spaceBetweenRectangles" presStyleCnt="0"/>
      <dgm:spPr/>
    </dgm:pt>
    <dgm:pt modelId="{37E915F1-EB64-4652-935D-5096C29EF1ED}" type="pres">
      <dgm:prSet presAssocID="{D1CAC47F-E934-479F-9C46-1920E4B0D49E}" presName="composite" presStyleCnt="0"/>
      <dgm:spPr/>
    </dgm:pt>
    <dgm:pt modelId="{29C21AEB-8C4C-4412-A3FD-1696EEA22F66}" type="pres">
      <dgm:prSet presAssocID="{D1CAC47F-E934-479F-9C46-1920E4B0D49E}" presName="Parent1" presStyleLbl="node1" presStyleIdx="2" presStyleCnt="6" custLinFactX="-5558" custLinFactNeighborX="-100000" custLinFactNeighborY="-13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ADBE68-ED0D-46D3-BB56-CB73DCB4700A}" type="pres">
      <dgm:prSet presAssocID="{D1CAC47F-E934-479F-9C46-1920E4B0D49E}" presName="Childtext1" presStyleLbl="revTx" presStyleIdx="1" presStyleCnt="3" custScaleX="78380" custLinFactY="32308" custLinFactNeighborX="5193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78C674-D2CE-449D-B0FD-D33C402683E1}" type="pres">
      <dgm:prSet presAssocID="{D1CAC47F-E934-479F-9C46-1920E4B0D49E}" presName="BalanceSpacing" presStyleCnt="0"/>
      <dgm:spPr/>
    </dgm:pt>
    <dgm:pt modelId="{8EC527CA-22C1-439E-9851-CAB580604874}" type="pres">
      <dgm:prSet presAssocID="{D1CAC47F-E934-479F-9C46-1920E4B0D49E}" presName="BalanceSpacing1" presStyleCnt="0"/>
      <dgm:spPr/>
    </dgm:pt>
    <dgm:pt modelId="{41A13A9C-D047-4BF9-B764-FE3DE0F0B753}" type="pres">
      <dgm:prSet presAssocID="{8D985408-8440-4B20-8D5B-09D31658CD16}" presName="Accent1Text" presStyleLbl="node1" presStyleIdx="3" presStyleCnt="6" custLinFactX="-59889" custLinFactNeighborX="-100000" custLinFactNeighborY="80287"/>
      <dgm:spPr/>
      <dgm:t>
        <a:bodyPr/>
        <a:lstStyle/>
        <a:p>
          <a:endParaRPr lang="pl-PL"/>
        </a:p>
      </dgm:t>
    </dgm:pt>
    <dgm:pt modelId="{0C087623-F60B-40EC-8C81-73458203CAAE}" type="pres">
      <dgm:prSet presAssocID="{8D985408-8440-4B20-8D5B-09D31658CD16}" presName="spaceBetweenRectangles" presStyleCnt="0"/>
      <dgm:spPr/>
    </dgm:pt>
    <dgm:pt modelId="{B7E61D21-D4A8-408D-B930-10D9082B90E6}" type="pres">
      <dgm:prSet presAssocID="{D83A66B6-5DDB-4716-A8D1-4CDCD6D676AE}" presName="composite" presStyleCnt="0"/>
      <dgm:spPr/>
    </dgm:pt>
    <dgm:pt modelId="{755F3CB9-7D7C-4C69-B153-2ADC025F4B6D}" type="pres">
      <dgm:prSet presAssocID="{D83A66B6-5DDB-4716-A8D1-4CDCD6D676AE}" presName="Parent1" presStyleLbl="node1" presStyleIdx="4" presStyleCnt="6" custLinFactNeighborX="56659" custLinFactNeighborY="-864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EBF667-A8EE-42BB-9859-A80EC07EE43A}" type="pres">
      <dgm:prSet presAssocID="{D83A66B6-5DDB-4716-A8D1-4CDCD6D676AE}" presName="Childtext1" presStyleLbl="revTx" presStyleIdx="2" presStyleCnt="3" custLinFactNeighborX="-92313" custLinFactNeighborY="-14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D0C2D7-E686-4183-B5A0-C517119CD6F0}" type="pres">
      <dgm:prSet presAssocID="{D83A66B6-5DDB-4716-A8D1-4CDCD6D676AE}" presName="BalanceSpacing" presStyleCnt="0"/>
      <dgm:spPr/>
    </dgm:pt>
    <dgm:pt modelId="{C7BEB34B-A0FE-4C14-8D7E-241076F80385}" type="pres">
      <dgm:prSet presAssocID="{D83A66B6-5DDB-4716-A8D1-4CDCD6D676AE}" presName="BalanceSpacing1" presStyleCnt="0"/>
      <dgm:spPr/>
    </dgm:pt>
    <dgm:pt modelId="{777FBD15-CEC6-4C83-96A9-8D5B2D5370F8}" type="pres">
      <dgm:prSet presAssocID="{EF581D72-321A-4FB9-8108-804F281485CD}" presName="Accent1Text" presStyleLbl="node1" presStyleIdx="5" presStyleCnt="6" custLinFactX="6757" custLinFactNeighborX="100000" custLinFactNeighborY="-6077"/>
      <dgm:spPr/>
      <dgm:t>
        <a:bodyPr/>
        <a:lstStyle/>
        <a:p>
          <a:endParaRPr lang="pl-PL"/>
        </a:p>
      </dgm:t>
    </dgm:pt>
  </dgm:ptLst>
  <dgm:cxnLst>
    <dgm:cxn modelId="{0F7DFE2A-A872-43D0-B326-369E577D2097}" type="presOf" srcId="{20BDFA28-8230-450A-92C6-E63490369102}" destId="{B92F3D05-2E6E-4BFE-8358-E8317AECDCB2}" srcOrd="0" destOrd="0" presId="urn:microsoft.com/office/officeart/2008/layout/AlternatingHexagons"/>
    <dgm:cxn modelId="{F49E7385-3705-4975-877E-DDCE6C159D92}" type="presOf" srcId="{ED04466E-183B-4F06-B64A-7907378DBD6F}" destId="{91190E2D-B3B5-4780-8C70-25A4826592E1}" srcOrd="0" destOrd="0" presId="urn:microsoft.com/office/officeart/2008/layout/AlternatingHexagons"/>
    <dgm:cxn modelId="{39DBE351-0A2C-4E5C-955F-8D0783A453C0}" srcId="{20BDFA28-8230-450A-92C6-E63490369102}" destId="{D83A66B6-5DDB-4716-A8D1-4CDCD6D676AE}" srcOrd="2" destOrd="0" parTransId="{96C086B7-373B-4595-A511-F96132DC5F7B}" sibTransId="{EF581D72-321A-4FB9-8108-804F281485CD}"/>
    <dgm:cxn modelId="{92576BDF-A37C-4E2C-B6E0-0D5E45A3487A}" srcId="{D83A66B6-5DDB-4716-A8D1-4CDCD6D676AE}" destId="{F0AA3030-D2EA-4458-9CE0-DD352A8879C5}" srcOrd="0" destOrd="0" parTransId="{CBC12CF0-C9F8-4996-B3C9-D3E9462117EC}" sibTransId="{F3E7105C-3D1F-40C0-95F0-9F501B6AEFDB}"/>
    <dgm:cxn modelId="{029BA4CE-6879-40FE-9F92-9EF771C51C79}" srcId="{5C2288EA-7C63-49CD-BE5F-6DA1DB745FAA}" destId="{F92CCA7D-F787-4D2C-AB4A-85A06121687B}" srcOrd="0" destOrd="0" parTransId="{651C4B07-2E56-4E46-AA01-75B90C18BC90}" sibTransId="{0FE740F2-0681-438F-B12C-9EF2E4D9D6D2}"/>
    <dgm:cxn modelId="{7430ABBB-3176-4FF4-987A-DDFC8596BCDF}" type="presOf" srcId="{F0AA3030-D2EA-4458-9CE0-DD352A8879C5}" destId="{94EBF667-A8EE-42BB-9859-A80EC07EE43A}" srcOrd="0" destOrd="0" presId="urn:microsoft.com/office/officeart/2008/layout/AlternatingHexagons"/>
    <dgm:cxn modelId="{65CC1B66-3B46-42BC-B503-B395DB743CBE}" type="presOf" srcId="{8D985408-8440-4B20-8D5B-09D31658CD16}" destId="{41A13A9C-D047-4BF9-B764-FE3DE0F0B753}" srcOrd="0" destOrd="0" presId="urn:microsoft.com/office/officeart/2008/layout/AlternatingHexagons"/>
    <dgm:cxn modelId="{FBADEF58-6215-49BF-9BF4-3AD39E5D6B5B}" type="presOf" srcId="{D83A66B6-5DDB-4716-A8D1-4CDCD6D676AE}" destId="{755F3CB9-7D7C-4C69-B153-2ADC025F4B6D}" srcOrd="0" destOrd="0" presId="urn:microsoft.com/office/officeart/2008/layout/AlternatingHexagons"/>
    <dgm:cxn modelId="{DCFE7B66-2B0E-471B-AC50-3DABE4E8A488}" srcId="{20BDFA28-8230-450A-92C6-E63490369102}" destId="{5C2288EA-7C63-49CD-BE5F-6DA1DB745FAA}" srcOrd="0" destOrd="0" parTransId="{FC0F741F-9A50-4764-83C2-58B1B7F0D4D2}" sibTransId="{ED04466E-183B-4F06-B64A-7907378DBD6F}"/>
    <dgm:cxn modelId="{2B3C30D9-91EC-41A8-92CF-FF8FD942D23D}" type="presOf" srcId="{F92CCA7D-F787-4D2C-AB4A-85A06121687B}" destId="{A958C0CE-0B40-4611-9733-35999D810690}" srcOrd="0" destOrd="0" presId="urn:microsoft.com/office/officeart/2008/layout/AlternatingHexagons"/>
    <dgm:cxn modelId="{A8BFD522-A058-460C-9A86-2D2A25574160}" srcId="{20BDFA28-8230-450A-92C6-E63490369102}" destId="{D1CAC47F-E934-479F-9C46-1920E4B0D49E}" srcOrd="1" destOrd="0" parTransId="{2F8124E9-F240-481F-8DA5-C91CE7C80AFB}" sibTransId="{8D985408-8440-4B20-8D5B-09D31658CD16}"/>
    <dgm:cxn modelId="{F01D0F84-ECEA-476F-A810-4A6FA1062D9E}" type="presOf" srcId="{7B01EDF1-DFCD-4FD6-A997-A4ABBEA28E59}" destId="{17ADBE68-ED0D-46D3-BB56-CB73DCB4700A}" srcOrd="0" destOrd="0" presId="urn:microsoft.com/office/officeart/2008/layout/AlternatingHexagons"/>
    <dgm:cxn modelId="{5302CB8D-A686-49AB-A4B5-D2E1DD07AF34}" type="presOf" srcId="{EF581D72-321A-4FB9-8108-804F281485CD}" destId="{777FBD15-CEC6-4C83-96A9-8D5B2D5370F8}" srcOrd="0" destOrd="0" presId="urn:microsoft.com/office/officeart/2008/layout/AlternatingHexagons"/>
    <dgm:cxn modelId="{CD448C28-ACD2-4E86-B285-70464C28A4C2}" type="presOf" srcId="{A8FC4B7E-708D-4E51-9750-A8FB0D0407FE}" destId="{A958C0CE-0B40-4611-9733-35999D810690}" srcOrd="0" destOrd="1" presId="urn:microsoft.com/office/officeart/2008/layout/AlternatingHexagons"/>
    <dgm:cxn modelId="{096782CC-205A-4E46-8577-2CED0478CAAF}" type="presOf" srcId="{D1CAC47F-E934-479F-9C46-1920E4B0D49E}" destId="{29C21AEB-8C4C-4412-A3FD-1696EEA22F66}" srcOrd="0" destOrd="0" presId="urn:microsoft.com/office/officeart/2008/layout/AlternatingHexagons"/>
    <dgm:cxn modelId="{9EFB1C83-9627-444E-89A1-89923F746A89}" srcId="{D1CAC47F-E934-479F-9C46-1920E4B0D49E}" destId="{7B01EDF1-DFCD-4FD6-A997-A4ABBEA28E59}" srcOrd="0" destOrd="0" parTransId="{B25327B5-931A-4B9F-A447-B74B0A5A5CA4}" sibTransId="{E51E0E39-6800-4044-9F21-50A336A0597F}"/>
    <dgm:cxn modelId="{25415214-B3C4-4942-A1D4-ED8BD00D3972}" type="presOf" srcId="{5C2288EA-7C63-49CD-BE5F-6DA1DB745FAA}" destId="{F7D47EBA-4EDF-4C6C-AE11-463BB76C8747}" srcOrd="0" destOrd="0" presId="urn:microsoft.com/office/officeart/2008/layout/AlternatingHexagons"/>
    <dgm:cxn modelId="{4C362B2E-90B2-4EA7-9E8D-CBFC8E0AEE76}" srcId="{5C2288EA-7C63-49CD-BE5F-6DA1DB745FAA}" destId="{A8FC4B7E-708D-4E51-9750-A8FB0D0407FE}" srcOrd="1" destOrd="0" parTransId="{BAF5E79B-8A5D-4812-9EAE-4BEEE3BC63E9}" sibTransId="{BCCBB422-0235-467D-9D9B-D910C0C73050}"/>
    <dgm:cxn modelId="{493739CC-DEB0-49A1-B5E6-A67E42C3E4BA}" type="presParOf" srcId="{B92F3D05-2E6E-4BFE-8358-E8317AECDCB2}" destId="{C3A431DC-0768-49D6-819A-2DA5FB2D063B}" srcOrd="0" destOrd="0" presId="urn:microsoft.com/office/officeart/2008/layout/AlternatingHexagons"/>
    <dgm:cxn modelId="{6F4F492E-64C7-4F50-ABB6-86CB7BCBE6A2}" type="presParOf" srcId="{C3A431DC-0768-49D6-819A-2DA5FB2D063B}" destId="{F7D47EBA-4EDF-4C6C-AE11-463BB76C8747}" srcOrd="0" destOrd="0" presId="urn:microsoft.com/office/officeart/2008/layout/AlternatingHexagons"/>
    <dgm:cxn modelId="{568F8548-9C5E-4B2E-B90B-B3E74115A61B}" type="presParOf" srcId="{C3A431DC-0768-49D6-819A-2DA5FB2D063B}" destId="{A958C0CE-0B40-4611-9733-35999D810690}" srcOrd="1" destOrd="0" presId="urn:microsoft.com/office/officeart/2008/layout/AlternatingHexagons"/>
    <dgm:cxn modelId="{439A1C3C-F56A-42F7-A4C0-0524F6FC079C}" type="presParOf" srcId="{C3A431DC-0768-49D6-819A-2DA5FB2D063B}" destId="{275FBFDB-004A-4E8A-B967-9250002814F1}" srcOrd="2" destOrd="0" presId="urn:microsoft.com/office/officeart/2008/layout/AlternatingHexagons"/>
    <dgm:cxn modelId="{3036C5E2-6928-4F24-A373-C812AFF135EB}" type="presParOf" srcId="{C3A431DC-0768-49D6-819A-2DA5FB2D063B}" destId="{91751C6C-6E1E-443C-9FCA-F3E51DFE0643}" srcOrd="3" destOrd="0" presId="urn:microsoft.com/office/officeart/2008/layout/AlternatingHexagons"/>
    <dgm:cxn modelId="{D9927491-2785-440B-9CB1-E95E8099A5D6}" type="presParOf" srcId="{C3A431DC-0768-49D6-819A-2DA5FB2D063B}" destId="{91190E2D-B3B5-4780-8C70-25A4826592E1}" srcOrd="4" destOrd="0" presId="urn:microsoft.com/office/officeart/2008/layout/AlternatingHexagons"/>
    <dgm:cxn modelId="{2DBCFD91-2AA8-4B6B-A035-75A45974EED9}" type="presParOf" srcId="{B92F3D05-2E6E-4BFE-8358-E8317AECDCB2}" destId="{FFD2DD6D-CA01-48E7-BFB1-9450340F4E90}" srcOrd="1" destOrd="0" presId="urn:microsoft.com/office/officeart/2008/layout/AlternatingHexagons"/>
    <dgm:cxn modelId="{3FD557B0-F306-4098-94F7-FC5D74F15FAD}" type="presParOf" srcId="{B92F3D05-2E6E-4BFE-8358-E8317AECDCB2}" destId="{37E915F1-EB64-4652-935D-5096C29EF1ED}" srcOrd="2" destOrd="0" presId="urn:microsoft.com/office/officeart/2008/layout/AlternatingHexagons"/>
    <dgm:cxn modelId="{AD0E5784-C366-4167-80DA-22962619E745}" type="presParOf" srcId="{37E915F1-EB64-4652-935D-5096C29EF1ED}" destId="{29C21AEB-8C4C-4412-A3FD-1696EEA22F66}" srcOrd="0" destOrd="0" presId="urn:microsoft.com/office/officeart/2008/layout/AlternatingHexagons"/>
    <dgm:cxn modelId="{DB1C6B3F-8E08-4C14-A1E3-81D4745D41DD}" type="presParOf" srcId="{37E915F1-EB64-4652-935D-5096C29EF1ED}" destId="{17ADBE68-ED0D-46D3-BB56-CB73DCB4700A}" srcOrd="1" destOrd="0" presId="urn:microsoft.com/office/officeart/2008/layout/AlternatingHexagons"/>
    <dgm:cxn modelId="{67E126AF-CDAF-4D81-B3EC-F507A198480F}" type="presParOf" srcId="{37E915F1-EB64-4652-935D-5096C29EF1ED}" destId="{1B78C674-D2CE-449D-B0FD-D33C402683E1}" srcOrd="2" destOrd="0" presId="urn:microsoft.com/office/officeart/2008/layout/AlternatingHexagons"/>
    <dgm:cxn modelId="{E0ADBBC5-E775-48F6-8034-BD579BF59808}" type="presParOf" srcId="{37E915F1-EB64-4652-935D-5096C29EF1ED}" destId="{8EC527CA-22C1-439E-9851-CAB580604874}" srcOrd="3" destOrd="0" presId="urn:microsoft.com/office/officeart/2008/layout/AlternatingHexagons"/>
    <dgm:cxn modelId="{E564564D-4A4C-41A5-84BF-14578C8369EA}" type="presParOf" srcId="{37E915F1-EB64-4652-935D-5096C29EF1ED}" destId="{41A13A9C-D047-4BF9-B764-FE3DE0F0B753}" srcOrd="4" destOrd="0" presId="urn:microsoft.com/office/officeart/2008/layout/AlternatingHexagons"/>
    <dgm:cxn modelId="{54CCC714-9A35-4C82-B7A7-31C7DA258C65}" type="presParOf" srcId="{B92F3D05-2E6E-4BFE-8358-E8317AECDCB2}" destId="{0C087623-F60B-40EC-8C81-73458203CAAE}" srcOrd="3" destOrd="0" presId="urn:microsoft.com/office/officeart/2008/layout/AlternatingHexagons"/>
    <dgm:cxn modelId="{9F62DA7C-D5CE-48B2-BE88-099B55352CC1}" type="presParOf" srcId="{B92F3D05-2E6E-4BFE-8358-E8317AECDCB2}" destId="{B7E61D21-D4A8-408D-B930-10D9082B90E6}" srcOrd="4" destOrd="0" presId="urn:microsoft.com/office/officeart/2008/layout/AlternatingHexagons"/>
    <dgm:cxn modelId="{06CB9049-99EF-493A-8962-140FF02D92FB}" type="presParOf" srcId="{B7E61D21-D4A8-408D-B930-10D9082B90E6}" destId="{755F3CB9-7D7C-4C69-B153-2ADC025F4B6D}" srcOrd="0" destOrd="0" presId="urn:microsoft.com/office/officeart/2008/layout/AlternatingHexagons"/>
    <dgm:cxn modelId="{7E9F62BA-A31C-49DE-B048-78F7FEF1D21F}" type="presParOf" srcId="{B7E61D21-D4A8-408D-B930-10D9082B90E6}" destId="{94EBF667-A8EE-42BB-9859-A80EC07EE43A}" srcOrd="1" destOrd="0" presId="urn:microsoft.com/office/officeart/2008/layout/AlternatingHexagons"/>
    <dgm:cxn modelId="{EE5D9D98-58AF-4A85-9FE2-E5320AEC4536}" type="presParOf" srcId="{B7E61D21-D4A8-408D-B930-10D9082B90E6}" destId="{43D0C2D7-E686-4183-B5A0-C517119CD6F0}" srcOrd="2" destOrd="0" presId="urn:microsoft.com/office/officeart/2008/layout/AlternatingHexagons"/>
    <dgm:cxn modelId="{48FFE969-6272-46FB-B848-567025B98669}" type="presParOf" srcId="{B7E61D21-D4A8-408D-B930-10D9082B90E6}" destId="{C7BEB34B-A0FE-4C14-8D7E-241076F80385}" srcOrd="3" destOrd="0" presId="urn:microsoft.com/office/officeart/2008/layout/AlternatingHexagons"/>
    <dgm:cxn modelId="{45BAADE8-4C91-4915-9511-69CCD361A589}" type="presParOf" srcId="{B7E61D21-D4A8-408D-B930-10D9082B90E6}" destId="{777FBD15-CEC6-4C83-96A9-8D5B2D5370F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79057-7EE0-475A-AAE0-1D51B3E2020A}">
      <dsp:nvSpPr>
        <dsp:cNvPr id="0" name=""/>
        <dsp:cNvSpPr/>
      </dsp:nvSpPr>
      <dsp:spPr>
        <a:xfrm>
          <a:off x="4621527" y="2294097"/>
          <a:ext cx="2942404" cy="2942404"/>
        </a:xfrm>
        <a:prstGeom prst="gear9">
          <a:avLst/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err="1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pl-PL" sz="2000" kern="1200" dirty="0" err="1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ead</a:t>
          </a:r>
          <a:r>
            <a:rPr lang="pl-PL" sz="2000" kern="1200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2000" b="1" kern="1200" dirty="0" err="1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pl-PL" sz="2000" kern="1200" dirty="0" err="1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gency</a:t>
          </a:r>
          <a:r>
            <a:rPr lang="pl-PL" sz="2000" kern="1200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2000" b="1" kern="1200" dirty="0" err="1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  <a:r>
            <a:rPr lang="pl-PL" sz="2000" kern="1200" dirty="0" err="1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rocedure</a:t>
          </a:r>
          <a:r>
            <a:rPr lang="pl-PL" sz="2000" kern="1200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 – standard oceny wniosków</a:t>
          </a:r>
          <a:endParaRPr lang="pl-PL" sz="2000" kern="1200" dirty="0"/>
        </a:p>
      </dsp:txBody>
      <dsp:txXfrm>
        <a:off x="5213081" y="2983341"/>
        <a:ext cx="1759296" cy="1512457"/>
      </dsp:txXfrm>
    </dsp:sp>
    <dsp:sp modelId="{46AE7E9A-1BE8-4B55-8FCC-E6B481FE8BDC}">
      <dsp:nvSpPr>
        <dsp:cNvPr id="0" name=""/>
        <dsp:cNvSpPr/>
      </dsp:nvSpPr>
      <dsp:spPr>
        <a:xfrm>
          <a:off x="1706508" y="1707754"/>
          <a:ext cx="3334482" cy="3276747"/>
        </a:xfrm>
        <a:prstGeom prst="gear6">
          <a:avLst/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Wnioski o finansowanie projektów angażujących minimum dwie grupy badawcze z krajów współpracujących </a:t>
          </a:r>
          <a:r>
            <a:rPr lang="pl-PL" sz="1400" b="1" kern="1200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rPr>
            <a:t>oceniane są tylko w jednej instytucji (agencji wiodącej)</a:t>
          </a:r>
          <a:endParaRPr lang="pl-PL" sz="1400" b="1" kern="1200" dirty="0"/>
        </a:p>
      </dsp:txBody>
      <dsp:txXfrm>
        <a:off x="2539831" y="2537671"/>
        <a:ext cx="1667836" cy="1616913"/>
      </dsp:txXfrm>
    </dsp:sp>
    <dsp:sp modelId="{60AC2782-9D0C-4B21-B319-FE6BB34717B8}">
      <dsp:nvSpPr>
        <dsp:cNvPr id="0" name=""/>
        <dsp:cNvSpPr/>
      </dsp:nvSpPr>
      <dsp:spPr>
        <a:xfrm rot="20700000">
          <a:off x="4026109" y="257222"/>
          <a:ext cx="2440253" cy="2345033"/>
        </a:xfrm>
        <a:prstGeom prst="gear6">
          <a:avLst/>
        </a:prstGeom>
        <a:solidFill>
          <a:schemeClr val="bg2">
            <a:lumMod val="40000"/>
            <a:lumOff val="60000"/>
          </a:schemeClr>
        </a:solidFill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R="0" lvl="0" algn="ctr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pl-PL" sz="1100" kern="1200" dirty="0" smtClean="0">
              <a:solidFill>
                <a:srgbClr val="58595B"/>
              </a:solidFill>
              <a:latin typeface="Arial"/>
              <a:cs typeface="Arial"/>
            </a:rPr>
            <a:t>Pozostałe instytucje </a:t>
          </a:r>
          <a:r>
            <a:rPr lang="pl-PL" sz="1200" b="1" kern="1200" dirty="0" smtClean="0">
              <a:solidFill>
                <a:srgbClr val="58595B"/>
              </a:solidFill>
              <a:latin typeface="Arial"/>
              <a:cs typeface="Arial"/>
            </a:rPr>
            <a:t>akceptują</a:t>
          </a:r>
          <a:r>
            <a:rPr lang="pl-PL" sz="1100" b="1" kern="1200" dirty="0" smtClean="0">
              <a:solidFill>
                <a:srgbClr val="58595B"/>
              </a:solidFill>
              <a:latin typeface="Arial"/>
              <a:cs typeface="Arial"/>
            </a:rPr>
            <a:t> wyniki </a:t>
          </a:r>
          <a:r>
            <a:rPr lang="pl-PL" sz="1100" kern="1200" dirty="0" smtClean="0">
              <a:solidFill>
                <a:srgbClr val="58595B"/>
              </a:solidFill>
              <a:latin typeface="Arial"/>
              <a:cs typeface="Arial"/>
            </a:rPr>
            <a:t>oceny merytorycznej dokonanej przez agencję wiodącą i </a:t>
          </a:r>
          <a:r>
            <a:rPr lang="pl-PL" sz="1100" b="1" kern="1200" dirty="0" smtClean="0">
              <a:solidFill>
                <a:srgbClr val="58595B"/>
              </a:solidFill>
              <a:latin typeface="Arial"/>
              <a:cs typeface="Arial"/>
            </a:rPr>
            <a:t>przyznają finansowanie</a:t>
          </a:r>
          <a:endParaRPr lang="pl-PL" sz="1100" b="1" kern="1200" dirty="0"/>
        </a:p>
      </dsp:txBody>
      <dsp:txXfrm rot="-20700000">
        <a:off x="4566976" y="765908"/>
        <a:ext cx="1358519" cy="1327659"/>
      </dsp:txXfrm>
    </dsp:sp>
    <dsp:sp modelId="{89EC0804-D78A-43BD-BAD2-E96C1E8FDE0B}">
      <dsp:nvSpPr>
        <dsp:cNvPr id="0" name=""/>
        <dsp:cNvSpPr/>
      </dsp:nvSpPr>
      <dsp:spPr>
        <a:xfrm>
          <a:off x="4213049" y="1931397"/>
          <a:ext cx="3766277" cy="3766277"/>
        </a:xfrm>
        <a:prstGeom prst="circularArrow">
          <a:avLst>
            <a:gd name="adj1" fmla="val 4687"/>
            <a:gd name="adj2" fmla="val 299029"/>
            <a:gd name="adj3" fmla="val 2538250"/>
            <a:gd name="adj4" fmla="val 15814497"/>
            <a:gd name="adj5" fmla="val 5469"/>
          </a:avLst>
        </a:prstGeom>
        <a:solidFill>
          <a:schemeClr val="bg2">
            <a:lumMod val="75000"/>
          </a:schemeClr>
        </a:solidFill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B5589489-B1BC-442C-BCA4-69093F4979D2}">
      <dsp:nvSpPr>
        <dsp:cNvPr id="0" name=""/>
        <dsp:cNvSpPr/>
      </dsp:nvSpPr>
      <dsp:spPr>
        <a:xfrm>
          <a:off x="1481942" y="1510259"/>
          <a:ext cx="2736435" cy="27364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2">
            <a:lumMod val="75000"/>
          </a:schemeClr>
        </a:solidFill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C678F8E4-8F65-4CF0-A42D-E9EC44532453}">
      <dsp:nvSpPr>
        <dsp:cNvPr id="0" name=""/>
        <dsp:cNvSpPr/>
      </dsp:nvSpPr>
      <dsp:spPr>
        <a:xfrm>
          <a:off x="3606549" y="-106691"/>
          <a:ext cx="2950429" cy="29504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2">
            <a:lumMod val="75000"/>
          </a:schemeClr>
        </a:solidFill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77001-B036-4C64-8732-BD6548A03D7F}">
      <dsp:nvSpPr>
        <dsp:cNvPr id="0" name=""/>
        <dsp:cNvSpPr/>
      </dsp:nvSpPr>
      <dsp:spPr>
        <a:xfrm>
          <a:off x="284682" y="1429307"/>
          <a:ext cx="5896930" cy="462123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0" i="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→</a:t>
          </a:r>
          <a:r>
            <a:rPr lang="pl-PL" sz="1600" b="0" i="0" kern="1200" dirty="0" smtClean="0"/>
            <a:t> projekt </a:t>
          </a:r>
          <a:r>
            <a:rPr lang="pl-PL" sz="1600" b="0" i="0" kern="1200" dirty="0" err="1" smtClean="0"/>
            <a:t>bad</a:t>
          </a:r>
          <a:r>
            <a:rPr lang="pl-PL" sz="1600" b="0" i="0" kern="1200" dirty="0" smtClean="0"/>
            <a:t>. z udziałem zespołów z Polski oraz z </a:t>
          </a:r>
          <a:r>
            <a:rPr lang="pl-PL" sz="1600" b="1" i="0" kern="1200" dirty="0" smtClean="0"/>
            <a:t>Austrii, Czech, Niemiec, Słowenii, Szwajcarii, Luksemburga </a:t>
          </a:r>
          <a:r>
            <a:rPr lang="pl-PL" sz="1600" b="0" i="0" kern="1200" dirty="0" smtClean="0"/>
            <a:t>lub </a:t>
          </a:r>
          <a:r>
            <a:rPr lang="pl-PL" sz="1600" b="1" i="0" kern="1200" dirty="0" smtClean="0"/>
            <a:t>Belgii-Flandrii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→</a:t>
          </a:r>
          <a:r>
            <a:rPr lang="pl-PL" sz="1600" b="0" i="0" kern="1200" dirty="0" smtClean="0"/>
            <a:t> </a:t>
          </a:r>
          <a:r>
            <a:rPr lang="pl-PL" sz="1600" b="1" i="0" kern="1200" dirty="0" smtClean="0"/>
            <a:t>PL </a:t>
          </a:r>
          <a:r>
            <a:rPr lang="pl-PL" sz="1600" b="0" i="0" kern="1200" dirty="0" smtClean="0"/>
            <a:t>jako</a:t>
          </a:r>
          <a:r>
            <a:rPr lang="pl-PL" sz="1600" b="1" i="0" kern="1200" dirty="0" smtClean="0"/>
            <a:t> </a:t>
          </a:r>
          <a:r>
            <a:rPr lang="pl-PL" sz="1600" b="0" i="0" kern="1200" dirty="0" smtClean="0"/>
            <a:t>wnioskodawca</a:t>
          </a:r>
          <a:r>
            <a:rPr lang="pl-PL" sz="1600" b="1" i="0" kern="1200" dirty="0" smtClean="0"/>
            <a:t> koordynujący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→</a:t>
          </a:r>
          <a:r>
            <a:rPr lang="pl-PL" sz="1600" b="0" i="0" kern="1200" dirty="0" smtClean="0"/>
            <a:t> PL składa </a:t>
          </a:r>
          <a:r>
            <a:rPr lang="pl-PL" sz="1600" b="1" i="0" kern="1200" dirty="0" smtClean="0"/>
            <a:t>wniosek</a:t>
          </a:r>
          <a:r>
            <a:rPr lang="pl-PL" sz="1600" b="0" i="0" kern="1200" dirty="0" smtClean="0"/>
            <a:t> OPUS LAP + </a:t>
          </a:r>
          <a:r>
            <a:rPr lang="pl-PL" sz="1600" b="1" i="0" kern="1200" dirty="0" smtClean="0"/>
            <a:t>tabela budżetowa z kosztami partnerów</a:t>
          </a:r>
          <a:r>
            <a:rPr lang="pl-PL" sz="1600" b="0" i="0" kern="1200" dirty="0" smtClean="0"/>
            <a:t> do NCN (kier. pl.)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→</a:t>
          </a:r>
          <a:r>
            <a:rPr lang="pl-PL" sz="1600" b="0" i="0" kern="1200" dirty="0" smtClean="0"/>
            <a:t> </a:t>
          </a:r>
          <a:r>
            <a:rPr lang="pl-PL" sz="1600" b="1" i="0" kern="1200" dirty="0" smtClean="0"/>
            <a:t>zespoły zagraniczne </a:t>
          </a:r>
          <a:r>
            <a:rPr lang="pl-PL" sz="1600" b="0" i="0" kern="1200" dirty="0" smtClean="0"/>
            <a:t>–</a:t>
          </a:r>
          <a:r>
            <a:rPr lang="pl-PL" sz="1600" b="1" i="0" kern="1200" dirty="0" smtClean="0"/>
            <a:t> </a:t>
          </a:r>
          <a:r>
            <a:rPr lang="pl-PL" sz="1600" b="0" i="0" kern="1200" dirty="0" smtClean="0"/>
            <a:t>też</a:t>
          </a:r>
          <a:r>
            <a:rPr lang="pl-PL" sz="1600" b="1" i="0" kern="1200" dirty="0" smtClean="0"/>
            <a:t> </a:t>
          </a:r>
          <a:r>
            <a:rPr lang="pl-PL" sz="1600" b="0" i="0" kern="1200" dirty="0" smtClean="0"/>
            <a:t>składają</a:t>
          </a:r>
          <a:r>
            <a:rPr lang="pl-PL" sz="1600" b="1" i="0" kern="1200" dirty="0" smtClean="0"/>
            <a:t> wniosek (tożsamy) </a:t>
          </a:r>
          <a:r>
            <a:rPr lang="pl-PL" sz="1600" b="0" i="0" kern="1200" dirty="0" smtClean="0"/>
            <a:t>do właściwej sobie instytucji (kier. zagr.)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→</a:t>
          </a:r>
          <a:r>
            <a:rPr lang="pl-PL" sz="1600" b="0" i="0" kern="1200" dirty="0" smtClean="0"/>
            <a:t> wspólny projekt, spójny program badań, inny podział zadań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→</a:t>
          </a:r>
          <a:r>
            <a:rPr lang="pl-PL" sz="1600" b="0" i="0" kern="1200" dirty="0" smtClean="0"/>
            <a:t> </a:t>
          </a:r>
          <a:r>
            <a:rPr lang="pl-PL" sz="1600" b="1" i="0" kern="1200" dirty="0" smtClean="0">
              <a:solidFill>
                <a:srgbClr val="C00000"/>
              </a:solidFill>
            </a:rPr>
            <a:t>NCN jako agencja wiodąca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→</a:t>
          </a:r>
          <a:r>
            <a:rPr lang="pl-PL" sz="1600" b="0" i="0" kern="1200" dirty="0" smtClean="0"/>
            <a:t> NCN prowadzi w ramach OPUS 30 </a:t>
          </a:r>
          <a:r>
            <a:rPr lang="pl-PL" sz="1600" b="1" i="0" kern="1200" dirty="0" smtClean="0"/>
            <a:t>ocenę merytoryczną</a:t>
          </a:r>
          <a:r>
            <a:rPr lang="pl-PL" sz="1600" b="0" i="0" kern="1200" dirty="0" smtClean="0"/>
            <a:t> wniosków OPUS LAP o finansowanie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→</a:t>
          </a:r>
          <a:r>
            <a:rPr lang="pl-PL" sz="1600" b="0" i="0" kern="1200" dirty="0" smtClean="0"/>
            <a:t> zespoły zagr. występują równolegle do swoich instytucji o finansowanie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→</a:t>
          </a:r>
          <a:r>
            <a:rPr lang="pl-PL" sz="1600" b="0" i="0" kern="1200" dirty="0" smtClean="0"/>
            <a:t> instytucje partnerskie akceptują wynik oceny przeprowadzonej przez agencję wiodącą i przyznają finansowanie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/>
        </a:p>
      </dsp:txBody>
      <dsp:txXfrm>
        <a:off x="1228191" y="1429307"/>
        <a:ext cx="4953421" cy="4621235"/>
      </dsp:txXfrm>
    </dsp:sp>
    <dsp:sp modelId="{992A0C10-65FE-4DC0-9320-F557A604A2C7}">
      <dsp:nvSpPr>
        <dsp:cNvPr id="0" name=""/>
        <dsp:cNvSpPr/>
      </dsp:nvSpPr>
      <dsp:spPr>
        <a:xfrm>
          <a:off x="0" y="18675"/>
          <a:ext cx="1777586" cy="17652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OPUS</a:t>
          </a:r>
          <a:br>
            <a:rPr lang="pl-PL" sz="2300" kern="1200" dirty="0" smtClean="0"/>
          </a:br>
          <a:r>
            <a:rPr lang="pl-PL" sz="2300" kern="1200" dirty="0" err="1" smtClean="0"/>
            <a:t>Weave</a:t>
          </a:r>
          <a:r>
            <a:rPr lang="pl-PL" sz="2300" kern="1200" dirty="0" smtClean="0"/>
            <a:t> LAP</a:t>
          </a:r>
          <a:endParaRPr lang="pl-PL" sz="2300" kern="1200" dirty="0"/>
        </a:p>
      </dsp:txBody>
      <dsp:txXfrm>
        <a:off x="260321" y="277183"/>
        <a:ext cx="1256944" cy="1248190"/>
      </dsp:txXfrm>
    </dsp:sp>
    <dsp:sp modelId="{1EB9E0C6-0FC2-472C-91C9-AFEDB369EED1}">
      <dsp:nvSpPr>
        <dsp:cNvPr id="0" name=""/>
        <dsp:cNvSpPr/>
      </dsp:nvSpPr>
      <dsp:spPr>
        <a:xfrm>
          <a:off x="6484422" y="1459339"/>
          <a:ext cx="5166730" cy="312761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→</a:t>
          </a:r>
          <a:r>
            <a:rPr lang="pl-PL" sz="1600" b="0" i="0" kern="1200" dirty="0" smtClean="0"/>
            <a:t> projekt </a:t>
          </a:r>
          <a:r>
            <a:rPr lang="pl-PL" sz="1600" b="0" i="0" kern="1200" dirty="0" err="1" smtClean="0"/>
            <a:t>bad</a:t>
          </a:r>
          <a:r>
            <a:rPr lang="pl-PL" sz="1600" b="0" i="0" kern="1200" dirty="0" smtClean="0"/>
            <a:t>. z udziałem zespołów z Polski oraz z </a:t>
          </a:r>
          <a:r>
            <a:rPr lang="pl-PL" sz="1600" b="1" i="0" kern="1200" dirty="0" smtClean="0"/>
            <a:t>Austrii, Czech, Niemiec, Słowenii, Szwajcarii, Luksemburga </a:t>
          </a:r>
          <a:r>
            <a:rPr lang="pl-PL" sz="1600" b="0" i="0" kern="1200" dirty="0" smtClean="0"/>
            <a:t>lub </a:t>
          </a:r>
          <a:r>
            <a:rPr lang="pl-PL" sz="1600" b="1" i="0" kern="1200" dirty="0" smtClean="0"/>
            <a:t>Belgii-Flandrii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→</a:t>
          </a:r>
          <a:r>
            <a:rPr lang="pl-PL" sz="1600" b="0" i="0" kern="1200" dirty="0" smtClean="0"/>
            <a:t> </a:t>
          </a:r>
          <a:r>
            <a:rPr lang="pl-PL" sz="1600" b="1" i="0" kern="1200" dirty="0" smtClean="0">
              <a:solidFill>
                <a:srgbClr val="C00000"/>
              </a:solidFill>
            </a:rPr>
            <a:t>agencja wiodąca FWF, GAČR, DFG, ARIS, SNSF, FNR i FWO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→</a:t>
          </a:r>
          <a:r>
            <a:rPr lang="pl-PL" sz="1600" b="0" i="0" kern="1200" dirty="0" smtClean="0"/>
            <a:t> wnioskodawcą koordynującym zespół z tego samego kraju co agencja wiodąca (kier. zespołu, wniosek wspólny)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→</a:t>
          </a:r>
          <a:r>
            <a:rPr lang="pl-PL" sz="1600" b="0" i="0" kern="1200" dirty="0" smtClean="0"/>
            <a:t> PL składa </a:t>
          </a:r>
          <a:r>
            <a:rPr lang="pl-PL" sz="1600" b="1" i="0" kern="1200" dirty="0" smtClean="0"/>
            <a:t>wniosek krajowy</a:t>
          </a:r>
          <a:r>
            <a:rPr lang="pl-PL" sz="1600" b="0" i="0" kern="1200" dirty="0" smtClean="0"/>
            <a:t> do NCN</a:t>
          </a:r>
        </a:p>
      </dsp:txBody>
      <dsp:txXfrm>
        <a:off x="7311099" y="1459339"/>
        <a:ext cx="4340053" cy="3127617"/>
      </dsp:txXfrm>
    </dsp:sp>
    <dsp:sp modelId="{328E06FE-5550-4AA9-91F0-1CD0C3D0F321}">
      <dsp:nvSpPr>
        <dsp:cNvPr id="0" name=""/>
        <dsp:cNvSpPr/>
      </dsp:nvSpPr>
      <dsp:spPr>
        <a:xfrm>
          <a:off x="6047414" y="28617"/>
          <a:ext cx="1777586" cy="17652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err="1" smtClean="0"/>
            <a:t>Weave</a:t>
          </a:r>
          <a:r>
            <a:rPr lang="pl-PL" sz="2300" kern="1200" dirty="0" smtClean="0"/>
            <a:t> UNISONO</a:t>
          </a:r>
          <a:br>
            <a:rPr lang="pl-PL" sz="2300" kern="1200" dirty="0" smtClean="0"/>
          </a:br>
          <a:r>
            <a:rPr lang="pl-PL" sz="2300" kern="1200" dirty="0" smtClean="0"/>
            <a:t>(LAP)</a:t>
          </a:r>
          <a:endParaRPr lang="pl-PL" sz="2300" kern="1200" dirty="0"/>
        </a:p>
      </dsp:txBody>
      <dsp:txXfrm>
        <a:off x="6307735" y="287125"/>
        <a:ext cx="1256944" cy="1248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1F58D-C7FB-4F0A-BA1C-E53944F6395C}">
      <dsp:nvSpPr>
        <dsp:cNvPr id="0" name=""/>
        <dsp:cNvSpPr/>
      </dsp:nvSpPr>
      <dsp:spPr>
        <a:xfrm>
          <a:off x="4874" y="0"/>
          <a:ext cx="1813286" cy="342900"/>
        </a:xfrm>
        <a:prstGeom prst="chevron">
          <a:avLst/>
        </a:prstGeom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shape">
            <a:fillToRect l="50000" t="50000" r="50000" b="50000"/>
          </a:path>
          <a:tileRect/>
        </a:gradFill>
        <a:ln w="9525" cap="flat" cmpd="sng" algn="ctr">
          <a:solidFill>
            <a:schemeClr val="dk1">
              <a:shade val="6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NCN</a:t>
          </a:r>
          <a:endParaRPr lang="pl-PL" sz="1200" kern="1200" dirty="0"/>
        </a:p>
      </dsp:txBody>
      <dsp:txXfrm>
        <a:off x="176324" y="0"/>
        <a:ext cx="1470386" cy="342900"/>
      </dsp:txXfrm>
    </dsp:sp>
    <dsp:sp modelId="{1F766827-3BEA-4256-BD01-14C1DC87E073}">
      <dsp:nvSpPr>
        <dsp:cNvPr id="0" name=""/>
        <dsp:cNvSpPr/>
      </dsp:nvSpPr>
      <dsp:spPr>
        <a:xfrm>
          <a:off x="1636832" y="0"/>
          <a:ext cx="1813286" cy="342900"/>
        </a:xfrm>
        <a:prstGeom prst="chevron">
          <a:avLst/>
        </a:prstGeom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shape">
            <a:fillToRect l="50000" t="50000" r="50000" b="50000"/>
          </a:path>
          <a:tileRect/>
        </a:gradFill>
        <a:ln w="9525" cap="flat" cmpd="sng" algn="ctr">
          <a:solidFill>
            <a:schemeClr val="dk1">
              <a:shade val="6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Dla wnioskodawców</a:t>
          </a:r>
          <a:endParaRPr lang="pl-PL" sz="1200" kern="1200" dirty="0"/>
        </a:p>
      </dsp:txBody>
      <dsp:txXfrm>
        <a:off x="1808282" y="0"/>
        <a:ext cx="1470386" cy="342900"/>
      </dsp:txXfrm>
    </dsp:sp>
    <dsp:sp modelId="{F1A2998A-CB0C-43D7-A1EA-EEFBFE11B026}">
      <dsp:nvSpPr>
        <dsp:cNvPr id="0" name=""/>
        <dsp:cNvSpPr/>
      </dsp:nvSpPr>
      <dsp:spPr>
        <a:xfrm>
          <a:off x="3268790" y="0"/>
          <a:ext cx="1813286" cy="342900"/>
        </a:xfrm>
        <a:prstGeom prst="chevron">
          <a:avLst/>
        </a:prstGeom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shape">
            <a:fillToRect l="50000" t="50000" r="50000" b="50000"/>
          </a:path>
          <a:tileRect/>
        </a:gradFill>
        <a:ln w="9525" cap="flat" cmpd="sng" algn="ctr">
          <a:solidFill>
            <a:schemeClr val="dk1">
              <a:shade val="6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Konkursy krajowe</a:t>
          </a:r>
          <a:endParaRPr lang="pl-PL" sz="1200" kern="1200" dirty="0"/>
        </a:p>
      </dsp:txBody>
      <dsp:txXfrm>
        <a:off x="3440240" y="0"/>
        <a:ext cx="1470386" cy="342900"/>
      </dsp:txXfrm>
    </dsp:sp>
    <dsp:sp modelId="{A7E95400-B8C5-4925-AEDE-A4FBBD1631BF}">
      <dsp:nvSpPr>
        <dsp:cNvPr id="0" name=""/>
        <dsp:cNvSpPr/>
      </dsp:nvSpPr>
      <dsp:spPr>
        <a:xfrm>
          <a:off x="4900748" y="0"/>
          <a:ext cx="1813286" cy="342900"/>
        </a:xfrm>
        <a:prstGeom prst="chevron">
          <a:avLst/>
        </a:prstGeom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shape">
            <a:fillToRect l="50000" t="50000" r="50000" b="50000"/>
          </a:path>
          <a:tileRect/>
        </a:gradFill>
        <a:ln w="9525" cap="flat" cmpd="sng" algn="ctr">
          <a:solidFill>
            <a:schemeClr val="dk1">
              <a:shade val="6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Typ konkursu</a:t>
          </a:r>
          <a:endParaRPr lang="pl-PL" sz="1200" kern="1200" dirty="0"/>
        </a:p>
      </dsp:txBody>
      <dsp:txXfrm>
        <a:off x="5072198" y="0"/>
        <a:ext cx="1470386" cy="342900"/>
      </dsp:txXfrm>
    </dsp:sp>
    <dsp:sp modelId="{639014F8-2BC3-4D33-A49A-3A3E8AF03224}">
      <dsp:nvSpPr>
        <dsp:cNvPr id="0" name=""/>
        <dsp:cNvSpPr/>
      </dsp:nvSpPr>
      <dsp:spPr>
        <a:xfrm>
          <a:off x="6532706" y="0"/>
          <a:ext cx="1813286" cy="342900"/>
        </a:xfrm>
        <a:prstGeom prst="chevron">
          <a:avLst/>
        </a:prstGeom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shape">
            <a:fillToRect l="50000" t="50000" r="50000" b="50000"/>
          </a:path>
          <a:tileRect/>
        </a:gradFill>
        <a:ln w="9525" cap="flat" cmpd="sng" algn="ctr">
          <a:solidFill>
            <a:schemeClr val="dk1">
              <a:shade val="6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Aktualne ogłoszenie</a:t>
          </a:r>
          <a:endParaRPr lang="pl-PL" sz="1200" kern="1200" dirty="0"/>
        </a:p>
      </dsp:txBody>
      <dsp:txXfrm>
        <a:off x="6704156" y="0"/>
        <a:ext cx="1470386" cy="342900"/>
      </dsp:txXfrm>
    </dsp:sp>
    <dsp:sp modelId="{DFAAB005-7ABA-4DDD-8100-103E4337D0E4}">
      <dsp:nvSpPr>
        <dsp:cNvPr id="0" name=""/>
        <dsp:cNvSpPr/>
      </dsp:nvSpPr>
      <dsp:spPr>
        <a:xfrm>
          <a:off x="8164664" y="0"/>
          <a:ext cx="1813286" cy="342900"/>
        </a:xfrm>
        <a:prstGeom prst="chevron">
          <a:avLst/>
        </a:prstGeom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path path="shape">
            <a:fillToRect l="50000" t="50000" r="50000" b="50000"/>
          </a:path>
          <a:tileRect/>
        </a:gradFill>
        <a:ln w="9525" cap="flat" cmpd="sng" algn="ctr">
          <a:solidFill>
            <a:schemeClr val="dk1">
              <a:shade val="6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Dokumenty </a:t>
          </a:r>
          <a:br>
            <a:rPr lang="pl-PL" sz="1200" kern="1200" dirty="0" smtClean="0"/>
          </a:br>
          <a:r>
            <a:rPr lang="pl-PL" sz="1200" kern="1200" dirty="0" smtClean="0"/>
            <a:t>(na końcu ogłoszenia)</a:t>
          </a:r>
          <a:endParaRPr lang="pl-PL" sz="1200" kern="1200" dirty="0"/>
        </a:p>
      </dsp:txBody>
      <dsp:txXfrm>
        <a:off x="8336114" y="0"/>
        <a:ext cx="1470386" cy="342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AC3AC-844A-44D5-B00F-FC21091F1905}">
      <dsp:nvSpPr>
        <dsp:cNvPr id="0" name=""/>
        <dsp:cNvSpPr/>
      </dsp:nvSpPr>
      <dsp:spPr>
        <a:xfrm>
          <a:off x="1133225" y="129"/>
          <a:ext cx="3280797" cy="1312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wysokie parametry techniczne</a:t>
          </a:r>
          <a:endParaRPr lang="pl-PL" sz="2700" kern="1200" dirty="0"/>
        </a:p>
      </dsp:txBody>
      <dsp:txXfrm>
        <a:off x="1789384" y="129"/>
        <a:ext cx="1968479" cy="1312318"/>
      </dsp:txXfrm>
    </dsp:sp>
    <dsp:sp modelId="{AE00BB09-81B2-4E14-8417-EA75D5E540A6}">
      <dsp:nvSpPr>
        <dsp:cNvPr id="0" name=""/>
        <dsp:cNvSpPr/>
      </dsp:nvSpPr>
      <dsp:spPr>
        <a:xfrm>
          <a:off x="4075707" y="252704"/>
          <a:ext cx="1757845" cy="7896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aparatura</a:t>
          </a:r>
          <a:endParaRPr lang="pl-PL" sz="1000" kern="1200" dirty="0"/>
        </a:p>
      </dsp:txBody>
      <dsp:txXfrm>
        <a:off x="4470524" y="252704"/>
        <a:ext cx="968212" cy="789633"/>
      </dsp:txXfrm>
    </dsp:sp>
    <dsp:sp modelId="{E68B727F-AD4C-4271-B00A-C223C25103C6}">
      <dsp:nvSpPr>
        <dsp:cNvPr id="0" name=""/>
        <dsp:cNvSpPr/>
      </dsp:nvSpPr>
      <dsp:spPr>
        <a:xfrm>
          <a:off x="1133225" y="1496173"/>
          <a:ext cx="3280797" cy="1312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środek trwały</a:t>
          </a:r>
          <a:endParaRPr lang="pl-PL" sz="2700" kern="1200" dirty="0"/>
        </a:p>
      </dsp:txBody>
      <dsp:txXfrm>
        <a:off x="1789384" y="1496173"/>
        <a:ext cx="1968479" cy="1312318"/>
      </dsp:txXfrm>
    </dsp:sp>
    <dsp:sp modelId="{3C63F151-BD0E-4BFF-836B-8C917246B20D}">
      <dsp:nvSpPr>
        <dsp:cNvPr id="0" name=""/>
        <dsp:cNvSpPr/>
      </dsp:nvSpPr>
      <dsp:spPr>
        <a:xfrm>
          <a:off x="4082792" y="1771845"/>
          <a:ext cx="1743685" cy="76095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aparatura + inne urządzenia niebędące stricte aparaturą</a:t>
          </a:r>
          <a:endParaRPr lang="pl-PL" sz="1000" kern="1200" dirty="0"/>
        </a:p>
      </dsp:txBody>
      <dsp:txXfrm>
        <a:off x="4463269" y="1771845"/>
        <a:ext cx="982731" cy="760954"/>
      </dsp:txXfrm>
    </dsp:sp>
    <dsp:sp modelId="{AC365801-29FB-405C-9566-D360BABAEDAD}">
      <dsp:nvSpPr>
        <dsp:cNvPr id="0" name=""/>
        <dsp:cNvSpPr/>
      </dsp:nvSpPr>
      <dsp:spPr>
        <a:xfrm>
          <a:off x="1133225" y="2992217"/>
          <a:ext cx="3280797" cy="1312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wartość niematerialna i prawna</a:t>
          </a:r>
          <a:endParaRPr lang="pl-PL" sz="2700" kern="1200" dirty="0"/>
        </a:p>
      </dsp:txBody>
      <dsp:txXfrm>
        <a:off x="1789384" y="2992217"/>
        <a:ext cx="1968479" cy="1312318"/>
      </dsp:txXfrm>
    </dsp:sp>
    <dsp:sp modelId="{3FD79D82-837C-44AF-A16A-8F7A6035DCCF}">
      <dsp:nvSpPr>
        <dsp:cNvPr id="0" name=""/>
        <dsp:cNvSpPr/>
      </dsp:nvSpPr>
      <dsp:spPr>
        <a:xfrm>
          <a:off x="4062243" y="3235326"/>
          <a:ext cx="1784776" cy="84511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oprogramowanie</a:t>
          </a:r>
          <a:endParaRPr lang="pl-PL" sz="1000" kern="1200" dirty="0"/>
        </a:p>
      </dsp:txBody>
      <dsp:txXfrm>
        <a:off x="4484802" y="3235326"/>
        <a:ext cx="939658" cy="845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47EBA-4EDF-4C6C-AE11-463BB76C8747}">
      <dsp:nvSpPr>
        <dsp:cNvPr id="0" name=""/>
        <dsp:cNvSpPr/>
      </dsp:nvSpPr>
      <dsp:spPr>
        <a:xfrm rot="5400000">
          <a:off x="3849870" y="118207"/>
          <a:ext cx="1781773" cy="15501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pc="-10" smtClean="0">
              <a:latin typeface="Trebuchet MS"/>
              <a:cs typeface="Trebuchet MS"/>
            </a:rPr>
            <a:t>Usługi obce</a:t>
          </a:r>
          <a:endParaRPr lang="pl-PL" sz="1800" kern="1200" dirty="0"/>
        </a:p>
      </dsp:txBody>
      <dsp:txXfrm rot="-5400000">
        <a:off x="4207249" y="280052"/>
        <a:ext cx="1067015" cy="1226453"/>
      </dsp:txXfrm>
    </dsp:sp>
    <dsp:sp modelId="{A958C0CE-0B40-4611-9733-35999D810690}">
      <dsp:nvSpPr>
        <dsp:cNvPr id="0" name=""/>
        <dsp:cNvSpPr/>
      </dsp:nvSpPr>
      <dsp:spPr>
        <a:xfrm>
          <a:off x="2071848" y="437804"/>
          <a:ext cx="1988459" cy="106906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pc="-10" dirty="0" smtClean="0">
              <a:latin typeface="Trebuchet MS"/>
              <a:cs typeface="Trebuchet MS"/>
            </a:rPr>
            <a:t>Materiały i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pc="-10" dirty="0" smtClean="0">
              <a:latin typeface="Trebuchet MS"/>
              <a:cs typeface="Trebuchet MS"/>
            </a:rPr>
            <a:t>drobny sprzęt</a:t>
          </a:r>
          <a:endParaRPr lang="pl-PL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/>
        </a:p>
      </dsp:txBody>
      <dsp:txXfrm>
        <a:off x="2071848" y="437804"/>
        <a:ext cx="1988459" cy="1069064"/>
      </dsp:txXfrm>
    </dsp:sp>
    <dsp:sp modelId="{91190E2D-B3B5-4780-8C70-25A4826592E1}">
      <dsp:nvSpPr>
        <dsp:cNvPr id="0" name=""/>
        <dsp:cNvSpPr/>
      </dsp:nvSpPr>
      <dsp:spPr>
        <a:xfrm rot="5400000">
          <a:off x="2175715" y="118207"/>
          <a:ext cx="1781773" cy="15501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79805"/>
            <a:satOff val="2834"/>
            <a:lumOff val="144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 rot="-5400000">
        <a:off x="2533094" y="280052"/>
        <a:ext cx="1067015" cy="1226453"/>
      </dsp:txXfrm>
    </dsp:sp>
    <dsp:sp modelId="{29C21AEB-8C4C-4412-A3FD-1696EEA22F66}">
      <dsp:nvSpPr>
        <dsp:cNvPr id="0" name=""/>
        <dsp:cNvSpPr/>
      </dsp:nvSpPr>
      <dsp:spPr>
        <a:xfrm rot="5400000">
          <a:off x="1373285" y="1606505"/>
          <a:ext cx="1781773" cy="15501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359611"/>
            <a:satOff val="5669"/>
            <a:lumOff val="288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pc="-10" smtClean="0">
              <a:latin typeface="Trebuchet MS"/>
              <a:cs typeface="Trebuchet MS"/>
            </a:rPr>
            <a:t>Wyjazdy służbowe</a:t>
          </a:r>
          <a:endParaRPr lang="pl-PL" sz="1800" kern="1200" dirty="0"/>
        </a:p>
      </dsp:txBody>
      <dsp:txXfrm rot="-5400000">
        <a:off x="1730664" y="1768350"/>
        <a:ext cx="1067015" cy="1226453"/>
      </dsp:txXfrm>
    </dsp:sp>
    <dsp:sp modelId="{17ADBE68-ED0D-46D3-BB56-CB73DCB4700A}">
      <dsp:nvSpPr>
        <dsp:cNvPr id="0" name=""/>
        <dsp:cNvSpPr/>
      </dsp:nvSpPr>
      <dsp:spPr>
        <a:xfrm>
          <a:off x="2344372" y="3285574"/>
          <a:ext cx="1508278" cy="106906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pc="-10" dirty="0" smtClean="0">
              <a:latin typeface="Trebuchet MS"/>
              <a:cs typeface="Trebuchet MS"/>
            </a:rPr>
            <a:t>Wizyty,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pc="-10" dirty="0" smtClean="0">
              <a:latin typeface="Trebuchet MS"/>
              <a:cs typeface="Trebuchet MS"/>
            </a:rPr>
            <a:t>konsultacje</a:t>
          </a:r>
          <a:endParaRPr lang="pl-PL" sz="1800" kern="1200" dirty="0"/>
        </a:p>
      </dsp:txBody>
      <dsp:txXfrm>
        <a:off x="2344372" y="3285574"/>
        <a:ext cx="1508278" cy="1069064"/>
      </dsp:txXfrm>
    </dsp:sp>
    <dsp:sp modelId="{41A13A9C-D047-4BF9-B764-FE3DE0F0B753}">
      <dsp:nvSpPr>
        <dsp:cNvPr id="0" name=""/>
        <dsp:cNvSpPr/>
      </dsp:nvSpPr>
      <dsp:spPr>
        <a:xfrm rot="5400000">
          <a:off x="2205231" y="3061110"/>
          <a:ext cx="1781773" cy="15501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539416"/>
            <a:satOff val="8503"/>
            <a:lumOff val="433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 rot="-5400000">
        <a:off x="2562610" y="3222955"/>
        <a:ext cx="1067015" cy="1226453"/>
      </dsp:txXfrm>
    </dsp:sp>
    <dsp:sp modelId="{755F3CB9-7D7C-4C69-B153-2ADC025F4B6D}">
      <dsp:nvSpPr>
        <dsp:cNvPr id="0" name=""/>
        <dsp:cNvSpPr/>
      </dsp:nvSpPr>
      <dsp:spPr>
        <a:xfrm rot="5400000">
          <a:off x="4728166" y="1602906"/>
          <a:ext cx="1781773" cy="15501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359611"/>
            <a:satOff val="5669"/>
            <a:lumOff val="288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pc="-10" smtClean="0">
              <a:latin typeface="Trebuchet MS"/>
              <a:cs typeface="Trebuchet MS"/>
            </a:rPr>
            <a:t>Inne</a:t>
          </a:r>
          <a:endParaRPr lang="pl-PL" sz="1800" kern="1200" dirty="0"/>
        </a:p>
      </dsp:txBody>
      <dsp:txXfrm rot="-5400000">
        <a:off x="5085545" y="1764751"/>
        <a:ext cx="1067015" cy="1226453"/>
      </dsp:txXfrm>
    </dsp:sp>
    <dsp:sp modelId="{94EBF667-A8EE-42BB-9859-A80EC07EE43A}">
      <dsp:nvSpPr>
        <dsp:cNvPr id="0" name=""/>
        <dsp:cNvSpPr/>
      </dsp:nvSpPr>
      <dsp:spPr>
        <a:xfrm>
          <a:off x="3727261" y="3231134"/>
          <a:ext cx="1988459" cy="106906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pc="-10" dirty="0" smtClean="0">
              <a:latin typeface="Trebuchet MS"/>
              <a:cs typeface="Trebuchet MS"/>
            </a:rPr>
            <a:t>Wykonawcy zbiorowi</a:t>
          </a:r>
          <a:endParaRPr lang="pl-PL" sz="1800" kern="1200" dirty="0"/>
        </a:p>
      </dsp:txBody>
      <dsp:txXfrm>
        <a:off x="3727261" y="3231134"/>
        <a:ext cx="1988459" cy="1069064"/>
      </dsp:txXfrm>
    </dsp:sp>
    <dsp:sp modelId="{777FBD15-CEC6-4C83-96A9-8D5B2D5370F8}">
      <dsp:nvSpPr>
        <dsp:cNvPr id="0" name=""/>
        <dsp:cNvSpPr/>
      </dsp:nvSpPr>
      <dsp:spPr>
        <a:xfrm rot="5400000">
          <a:off x="3830602" y="3034668"/>
          <a:ext cx="1781773" cy="15501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79805"/>
            <a:satOff val="2834"/>
            <a:lumOff val="144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 rot="-5400000">
        <a:off x="4187981" y="3196513"/>
        <a:ext cx="1067015" cy="1226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B232E-E0D5-4D4C-924E-52A9243D365B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13645-3A80-4D60-B726-49F8D79AF3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066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C9E4C-170A-4997-8429-5383A7C81ED5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23182-E392-4B4D-9A54-0BE07380CF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07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585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973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939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9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78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322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7525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47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992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605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388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43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8656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654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547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524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928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929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23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4281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2991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016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199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496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278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0920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313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7242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475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790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3774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529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3564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70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4320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6063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7510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1018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7398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1348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9046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6490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0530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54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313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086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58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661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23182-E392-4B4D-9A54-0BE07380CF1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90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12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1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708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19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35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425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132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042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202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604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4485" y="1828291"/>
            <a:ext cx="3857625" cy="3807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B05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03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67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004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301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16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96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97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09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3AEFC9-C4FE-4AE3-807F-E09ACBF201C0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DFD7B3-4D63-4CB2-894E-D9AEC00D47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75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.pliszka-grzegorczyk@uw.edu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.pakulska@uw.edu.p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ncn.gov.pl/sites/default/files/pliki/uchwaly-rady/2024/uchwala84_2024-zal1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tor.uw.edu.pl/Lists/Uchway/Attachments/4986/M.2019.239.Zarz.94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7.png"/><Relationship Id="rId9" Type="http://schemas.microsoft.com/office/2007/relationships/diagramDrawing" Target="../diagrams/drawing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n.gov.pl/ogloszenia/konkursy/sonata21" TargetMode="External"/><Relationship Id="rId2" Type="http://schemas.openxmlformats.org/officeDocument/2006/relationships/hyperlink" Target="https://www.ncn.gov.pl/ogloszenia/konkursy/opus30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n.gov.pl/sites/default/files/pliki/regulaminy/opus28-wypelnianie-wniosku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ncn.gov.pl/sites/default/files/pliki/regulaminy/opus28-wypelnianie-wniosku.pdf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0.png"/><Relationship Id="rId4" Type="http://schemas.openxmlformats.org/officeDocument/2006/relationships/diagramData" Target="../diagrams/data3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35772" y="825297"/>
            <a:ext cx="8689976" cy="2509213"/>
          </a:xfrm>
        </p:spPr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NCN </a:t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dirty="0" smtClean="0">
                <a:solidFill>
                  <a:srgbClr val="C00000"/>
                </a:solidFill>
              </a:rPr>
              <a:t>Opus 30 + LAP/</a:t>
            </a:r>
            <a:r>
              <a:rPr lang="pl-PL" dirty="0" err="1" smtClean="0">
                <a:solidFill>
                  <a:srgbClr val="C00000"/>
                </a:solidFill>
              </a:rPr>
              <a:t>weave</a:t>
            </a:r>
            <a:r>
              <a:rPr lang="pl-PL" dirty="0" smtClean="0">
                <a:solidFill>
                  <a:srgbClr val="C00000"/>
                </a:solidFill>
              </a:rPr>
              <a:t/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dirty="0" smtClean="0">
                <a:solidFill>
                  <a:srgbClr val="C00000"/>
                </a:solidFill>
              </a:rPr>
              <a:t>sonata 21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4592" y="3886200"/>
            <a:ext cx="11832336" cy="2295144"/>
          </a:xfrm>
        </p:spPr>
        <p:txBody>
          <a:bodyPr>
            <a:normAutofit/>
          </a:bodyPr>
          <a:lstStyle/>
          <a:p>
            <a:r>
              <a:rPr lang="pl-PL" b="1" dirty="0" smtClean="0"/>
              <a:t>Szkolenie sekcji badań i publikacji </a:t>
            </a:r>
            <a:r>
              <a:rPr lang="pl-PL" b="1" dirty="0" err="1" smtClean="0"/>
              <a:t>wpl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 smtClean="0"/>
          </a:p>
          <a:p>
            <a:r>
              <a:rPr lang="pl-PL" sz="2000" dirty="0" smtClean="0"/>
              <a:t>Magdalena pliszka-Grzegorczyk </a:t>
            </a:r>
            <a:r>
              <a:rPr lang="pl-PL" sz="2000" cap="none" dirty="0" smtClean="0"/>
              <a:t>(</a:t>
            </a:r>
            <a:r>
              <a:rPr lang="pl-PL" sz="2000" cap="none" dirty="0" smtClean="0">
                <a:hlinkClick r:id="rId3"/>
              </a:rPr>
              <a:t>m.pliszka-grzegorczyk@uw.edu.pl</a:t>
            </a:r>
            <a:r>
              <a:rPr lang="pl-PL" sz="2000" cap="none" dirty="0" smtClean="0"/>
              <a:t>, tel. 22 55 21 037, Oboźna p. 215)</a:t>
            </a:r>
          </a:p>
          <a:p>
            <a:r>
              <a:rPr lang="pl-PL" sz="2000" dirty="0" smtClean="0"/>
              <a:t>Małgorzata </a:t>
            </a:r>
            <a:r>
              <a:rPr lang="pl-PL" sz="2000" dirty="0" err="1" smtClean="0"/>
              <a:t>pakulska</a:t>
            </a:r>
            <a:r>
              <a:rPr lang="pl-PL" sz="2000" dirty="0" smtClean="0"/>
              <a:t> </a:t>
            </a:r>
            <a:r>
              <a:rPr lang="pl-PL" sz="2000" cap="none" dirty="0" smtClean="0"/>
              <a:t>(</a:t>
            </a:r>
            <a:r>
              <a:rPr lang="pl-PL" sz="2000" cap="none" dirty="0" smtClean="0">
                <a:hlinkClick r:id="rId4"/>
              </a:rPr>
              <a:t>m.pakulska@uw.edu.pl</a:t>
            </a:r>
            <a:r>
              <a:rPr lang="pl-PL" sz="2000" cap="none" dirty="0" smtClean="0"/>
              <a:t>, tel. 22 55 21 036, Oboźna p. 215)</a:t>
            </a:r>
            <a:endParaRPr lang="pl-PL" sz="2000" cap="none" dirty="0"/>
          </a:p>
        </p:txBody>
      </p:sp>
    </p:spTree>
    <p:extLst>
      <p:ext uri="{BB962C8B-B14F-4D97-AF65-F5344CB8AC3E}">
        <p14:creationId xmlns:p14="http://schemas.microsoft.com/office/powerpoint/2010/main" val="32086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664928"/>
            <a:ext cx="10337800" cy="633284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4" y="-24655"/>
            <a:ext cx="10364451" cy="689583"/>
          </a:xfrm>
        </p:spPr>
        <p:txBody>
          <a:bodyPr/>
          <a:lstStyle/>
          <a:p>
            <a:r>
              <a:rPr lang="pl-PL" dirty="0" smtClean="0"/>
              <a:t>Procedura oceny wniosku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93174" y="555087"/>
            <a:ext cx="8916026" cy="6210300"/>
          </a:xfrm>
        </p:spPr>
        <p:txBody>
          <a:bodyPr/>
          <a:lstStyle/>
          <a:p>
            <a:pPr marL="0" indent="0">
              <a:buNone/>
            </a:pPr>
            <a:r>
              <a:rPr lang="pl-PL" cap="none" dirty="0" smtClean="0"/>
              <a:t>Dwuetapowy system oceny: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b="1" cap="none" dirty="0" smtClean="0">
                <a:solidFill>
                  <a:srgbClr val="FF0000"/>
                </a:solidFill>
              </a:rPr>
              <a:t>Ocena formalna: </a:t>
            </a:r>
            <a:r>
              <a:rPr lang="pl-PL" cap="none" dirty="0"/>
              <a:t>koordynatorzy </a:t>
            </a:r>
            <a:r>
              <a:rPr lang="pl-PL" cap="none" dirty="0" smtClean="0"/>
              <a:t>dyscyplin NCN</a:t>
            </a:r>
            <a:endParaRPr lang="pl-PL" cap="none" dirty="0"/>
          </a:p>
          <a:p>
            <a:pPr marL="0" indent="0">
              <a:spcBef>
                <a:spcPts val="0"/>
              </a:spcBef>
              <a:buNone/>
            </a:pPr>
            <a:r>
              <a:rPr lang="pl-PL" b="1" cap="none" dirty="0" smtClean="0">
                <a:solidFill>
                  <a:srgbClr val="FF0000"/>
                </a:solidFill>
              </a:rPr>
              <a:t>I etap: ocena kwalifikacyjna </a:t>
            </a:r>
            <a:r>
              <a:rPr lang="pl-PL" cap="none" dirty="0" smtClean="0"/>
              <a:t>na podstawie skróconego opisu projektu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b="1" cap="none" dirty="0" smtClean="0">
                <a:solidFill>
                  <a:srgbClr val="FF0000"/>
                </a:solidFill>
              </a:rPr>
              <a:t>II etap: ocena specjalistyczna </a:t>
            </a:r>
            <a:r>
              <a:rPr lang="pl-PL" cap="none" dirty="0" smtClean="0"/>
              <a:t>na podstawie szczegółowego opisu projektu </a:t>
            </a:r>
            <a:endParaRPr lang="pl-PL" cap="none" dirty="0"/>
          </a:p>
        </p:txBody>
      </p:sp>
    </p:spTree>
    <p:extLst>
      <p:ext uri="{BB962C8B-B14F-4D97-AF65-F5344CB8AC3E}">
        <p14:creationId xmlns:p14="http://schemas.microsoft.com/office/powerpoint/2010/main" val="25447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63" y="246993"/>
            <a:ext cx="6497237" cy="380745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7937" y="37576"/>
            <a:ext cx="10719427" cy="61099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Ocena formalna – ważna dla budżetu i planu badań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47740" y="1029336"/>
            <a:ext cx="11735427" cy="50419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pl-PL" cap="none" dirty="0" smtClean="0"/>
              <a:t>Ocena obejmuje przede wszystkim: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cap="none" dirty="0" smtClean="0"/>
              <a:t>kompletność wniosku 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cap="none" dirty="0" smtClean="0"/>
              <a:t>spełnienie wymagań przedstawionych w </a:t>
            </a:r>
            <a:r>
              <a:rPr lang="pl-PL" cap="none" dirty="0"/>
              <a:t>ogłoszeniu </a:t>
            </a:r>
            <a:r>
              <a:rPr lang="pl-PL" cap="none" dirty="0" smtClean="0"/>
              <a:t/>
            </a:r>
            <a:br>
              <a:rPr lang="pl-PL" cap="none" dirty="0" smtClean="0"/>
            </a:br>
            <a:r>
              <a:rPr lang="pl-PL" cap="none" dirty="0" smtClean="0"/>
              <a:t>o konkursie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cap="none" dirty="0" smtClean="0"/>
              <a:t>zgodność </a:t>
            </a:r>
            <a:r>
              <a:rPr lang="pl-PL" cap="none" dirty="0"/>
              <a:t>planowanych kosztów z zasadami </a:t>
            </a:r>
            <a:r>
              <a:rPr lang="pl-PL" cap="none" dirty="0" smtClean="0"/>
              <a:t>określonymi </a:t>
            </a:r>
            <a:br>
              <a:rPr lang="pl-PL" cap="none" dirty="0" smtClean="0"/>
            </a:br>
            <a:r>
              <a:rPr lang="pl-PL" cap="none" dirty="0" smtClean="0"/>
              <a:t>w </a:t>
            </a:r>
            <a:r>
              <a:rPr lang="pl-PL" dirty="0" smtClean="0">
                <a:hlinkClick r:id="rId4"/>
              </a:rPr>
              <a:t>Regulaminie </a:t>
            </a:r>
            <a:r>
              <a:rPr lang="pl-PL" dirty="0">
                <a:hlinkClick r:id="rId4"/>
              </a:rPr>
              <a:t>finansowania projektów </a:t>
            </a:r>
            <a:r>
              <a:rPr lang="pl-PL" dirty="0" smtClean="0">
                <a:hlinkClick r:id="rId4"/>
              </a:rPr>
              <a:t>NCN</a:t>
            </a:r>
            <a:endParaRPr lang="pl-PL" dirty="0" smtClean="0"/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cap="none" dirty="0"/>
              <a:t>c</a:t>
            </a:r>
            <a:r>
              <a:rPr lang="pl-PL" cap="none" dirty="0" smtClean="0"/>
              <a:t>zy planowane koszty są uzasadnione w stosunku do </a:t>
            </a:r>
            <a:br>
              <a:rPr lang="pl-PL" cap="none" dirty="0" smtClean="0"/>
            </a:br>
            <a:r>
              <a:rPr lang="pl-PL" cap="none" dirty="0" smtClean="0"/>
              <a:t>przedmiotu i zakresu badań (w tym czy zasadnie utworzono stanowisko senior </a:t>
            </a:r>
            <a:r>
              <a:rPr lang="pl-PL" cap="none" dirty="0" err="1" smtClean="0"/>
              <a:t>researchera</a:t>
            </a:r>
            <a:r>
              <a:rPr lang="pl-PL" cap="none" dirty="0" smtClean="0"/>
              <a:t>)</a:t>
            </a:r>
          </a:p>
          <a:p>
            <a:pPr marL="342900" lvl="1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cap="none" dirty="0" smtClean="0"/>
              <a:t>wnioski OPUS LAP:</a:t>
            </a:r>
          </a:p>
          <a:p>
            <a:pPr marL="800100" lvl="2" indent="-342900">
              <a:spcBef>
                <a:spcPts val="0"/>
              </a:spcBef>
            </a:pPr>
            <a:r>
              <a:rPr lang="pl-PL" sz="1800" cap="none" dirty="0" smtClean="0"/>
              <a:t>uzyskanie pozytywnej oceny formalnej wniosków złożonych przez partnerów do ich instytucji</a:t>
            </a:r>
          </a:p>
          <a:p>
            <a:pPr marL="800100" lvl="2" indent="-342900">
              <a:spcBef>
                <a:spcPts val="0"/>
              </a:spcBef>
            </a:pPr>
            <a:r>
              <a:rPr lang="pl-PL" sz="1800" cap="none" dirty="0" smtClean="0"/>
              <a:t>zrównoważony </a:t>
            </a:r>
            <a:r>
              <a:rPr lang="pl-PL" sz="1800" cap="none" dirty="0"/>
              <a:t>i </a:t>
            </a:r>
            <a:r>
              <a:rPr lang="pl-PL" sz="1800" cap="none" dirty="0" smtClean="0"/>
              <a:t>uzupełniający </a:t>
            </a:r>
            <a:r>
              <a:rPr lang="pl-PL" sz="1800" cap="none" dirty="0"/>
              <a:t>się </a:t>
            </a:r>
            <a:r>
              <a:rPr lang="pl-PL" sz="1800" cap="none" dirty="0" smtClean="0"/>
              <a:t>wkład </a:t>
            </a:r>
            <a:r>
              <a:rPr lang="pl-PL" sz="1800" cap="none" dirty="0"/>
              <a:t>zespołów badawczych zaangażowanych we współpracę</a:t>
            </a:r>
            <a:endParaRPr lang="pl-PL" sz="1800" cap="none" dirty="0" smtClean="0"/>
          </a:p>
        </p:txBody>
      </p:sp>
      <p:grpSp>
        <p:nvGrpSpPr>
          <p:cNvPr id="11" name="Grupa 10"/>
          <p:cNvGrpSpPr/>
          <p:nvPr/>
        </p:nvGrpSpPr>
        <p:grpSpPr>
          <a:xfrm>
            <a:off x="1736990" y="5193172"/>
            <a:ext cx="12865102" cy="603279"/>
            <a:chOff x="1736990" y="5091588"/>
            <a:chExt cx="12865102" cy="603279"/>
          </a:xfrm>
        </p:grpSpPr>
        <p:sp>
          <p:nvSpPr>
            <p:cNvPr id="5" name="pole tekstowe 4"/>
            <p:cNvSpPr txBox="1"/>
            <p:nvPr/>
          </p:nvSpPr>
          <p:spPr>
            <a:xfrm>
              <a:off x="3370059" y="5091588"/>
              <a:ext cx="805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pl-PL" sz="1600" b="1" dirty="0"/>
                <a:t>POZYTYWNA OCENA FORMALNA → </a:t>
              </a:r>
              <a:r>
                <a:rPr lang="pl-PL" sz="1600" b="1" dirty="0" smtClean="0"/>
                <a:t>OCENA MERYTORYCZNA</a:t>
              </a:r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1736990" y="5325535"/>
              <a:ext cx="12865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C00000"/>
                  </a:solidFill>
                </a:rPr>
                <a:t>Wniosek </a:t>
              </a:r>
              <a:r>
                <a:rPr lang="pl-PL" dirty="0">
                  <a:solidFill>
                    <a:srgbClr val="C00000"/>
                  </a:solidFill>
                </a:rPr>
                <a:t>może zostać</a:t>
              </a:r>
              <a:r>
                <a:rPr lang="pl-PL" b="1" dirty="0">
                  <a:solidFill>
                    <a:srgbClr val="C00000"/>
                  </a:solidFill>
                </a:rPr>
                <a:t> odrzucony </a:t>
              </a:r>
              <a:r>
                <a:rPr lang="pl-PL" dirty="0">
                  <a:solidFill>
                    <a:srgbClr val="C00000"/>
                  </a:solidFill>
                </a:rPr>
                <a:t>ze względów </a:t>
              </a:r>
              <a:r>
                <a:rPr lang="pl-PL" b="1" dirty="0">
                  <a:solidFill>
                    <a:srgbClr val="C00000"/>
                  </a:solidFill>
                </a:rPr>
                <a:t>formalnych </a:t>
              </a:r>
              <a:r>
                <a:rPr lang="pl-PL" dirty="0">
                  <a:solidFill>
                    <a:srgbClr val="C00000"/>
                  </a:solidFill>
                </a:rPr>
                <a:t>również</a:t>
              </a:r>
              <a:r>
                <a:rPr lang="pl-PL" b="1" dirty="0">
                  <a:solidFill>
                    <a:srgbClr val="C00000"/>
                  </a:solidFill>
                </a:rPr>
                <a:t> na późniejszym etapie </a:t>
              </a:r>
              <a:r>
                <a:rPr lang="pl-PL" dirty="0">
                  <a:solidFill>
                    <a:srgbClr val="C00000"/>
                  </a:solidFill>
                </a:rPr>
                <a:t>oceny</a:t>
              </a:r>
              <a:r>
                <a:rPr lang="pl-PL" dirty="0"/>
                <a:t>.</a:t>
              </a:r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916388" y="5993567"/>
            <a:ext cx="1041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Ogłoszenie Opus 30 (-&gt; </a:t>
            </a:r>
            <a:r>
              <a:rPr lang="pl-PL" sz="1200" i="1" dirty="0"/>
              <a:t>Warunki konkursu OPUS</a:t>
            </a:r>
            <a:r>
              <a:rPr lang="pl-PL" sz="1200" dirty="0"/>
              <a:t>)</a:t>
            </a:r>
          </a:p>
          <a:p>
            <a:r>
              <a:rPr lang="pl-PL" sz="1200" i="1" dirty="0" smtClean="0"/>
              <a:t>Wytyczne </a:t>
            </a:r>
            <a:r>
              <a:rPr lang="pl-PL" sz="1200" i="1" dirty="0"/>
              <a:t>dla wnioskodawców </a:t>
            </a:r>
            <a:r>
              <a:rPr lang="pl-PL" sz="1200" i="1" dirty="0" smtClean="0"/>
              <a:t>do </a:t>
            </a:r>
            <a:r>
              <a:rPr lang="pl-PL" sz="1200" i="1" dirty="0"/>
              <a:t>uzupełnianie wniosku w systemie </a:t>
            </a:r>
            <a:r>
              <a:rPr lang="pl-PL" sz="1200" i="1" dirty="0" smtClean="0"/>
              <a:t>OSF</a:t>
            </a:r>
          </a:p>
          <a:p>
            <a:r>
              <a:rPr lang="pl-PL" sz="1200" i="1" dirty="0"/>
              <a:t>Wytyczne dla polskich zespołów badawczych składających wnioski OPUS </a:t>
            </a:r>
            <a:r>
              <a:rPr lang="pl-PL" sz="1200" i="1" dirty="0" smtClean="0"/>
              <a:t>LAP</a:t>
            </a:r>
          </a:p>
          <a:p>
            <a:r>
              <a:rPr lang="pl-PL" sz="1200" i="1" dirty="0" smtClean="0"/>
              <a:t>Kryteria oceny wniosków</a:t>
            </a:r>
            <a:endParaRPr lang="pl-PL" sz="1200" i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7" y="6068737"/>
            <a:ext cx="478019" cy="63123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668" y="6148905"/>
            <a:ext cx="957263" cy="47089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7" name="pole tekstowe 6"/>
          <p:cNvSpPr txBox="1"/>
          <p:nvPr/>
        </p:nvSpPr>
        <p:spPr>
          <a:xfrm>
            <a:off x="6123388" y="588945"/>
            <a:ext cx="4092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C00000"/>
                </a:solidFill>
              </a:rPr>
              <a:t>Ocena formalna: </a:t>
            </a:r>
            <a:r>
              <a:rPr lang="pl-PL" sz="1600" b="1" dirty="0">
                <a:solidFill>
                  <a:srgbClr val="FF0000"/>
                </a:solidFill>
              </a:rPr>
              <a:t/>
            </a:r>
            <a:br>
              <a:rPr lang="pl-PL" sz="1600" b="1" dirty="0">
                <a:solidFill>
                  <a:srgbClr val="FF0000"/>
                </a:solidFill>
              </a:rPr>
            </a:br>
            <a:r>
              <a:rPr lang="pl-PL" sz="1600" dirty="0" smtClean="0"/>
              <a:t>koordynatorzy </a:t>
            </a:r>
            <a:r>
              <a:rPr lang="pl-PL" sz="1600" dirty="0"/>
              <a:t>dyscyplin NCN</a:t>
            </a:r>
          </a:p>
        </p:txBody>
      </p:sp>
    </p:spTree>
    <p:extLst>
      <p:ext uri="{BB962C8B-B14F-4D97-AF65-F5344CB8AC3E}">
        <p14:creationId xmlns:p14="http://schemas.microsoft.com/office/powerpoint/2010/main" val="27731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48685" y="781051"/>
            <a:ext cx="10671715" cy="581984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b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Co się ocenia?</a:t>
            </a:r>
            <a:endParaRPr lang="pl-PL" cap="none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badań</a:t>
            </a:r>
          </a:p>
          <a:p>
            <a:pPr lvl="1">
              <a:lnSpc>
                <a:spcPct val="100000"/>
              </a:lnSpc>
            </a:pPr>
            <a:r>
              <a:rPr lang="pl-PL" sz="1600" i="1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600" i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oziom naukowy, znaczenie, oryginalność, nowatorski charakter planowanych badań i zadań badawczych</a:t>
            </a:r>
          </a:p>
          <a:p>
            <a:pPr lvl="1">
              <a:lnSpc>
                <a:spcPct val="100000"/>
              </a:lnSpc>
            </a:pPr>
            <a:r>
              <a:rPr lang="pl-PL" sz="1600" i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i="1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poprawnie określono zadania badawcze</a:t>
            </a:r>
            <a:r>
              <a:rPr lang="pl-PL" sz="1600" i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lnSpc>
                <a:spcPct val="100000"/>
              </a:lnSpc>
            </a:pPr>
            <a:r>
              <a:rPr lang="pl-PL" sz="1600" i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plan badań odzwierciedla cele badawcze?</a:t>
            </a:r>
          </a:p>
          <a:p>
            <a:pPr lvl="1">
              <a:lnSpc>
                <a:spcPct val="100000"/>
              </a:lnSpc>
            </a:pPr>
            <a:r>
              <a:rPr lang="pl-PL" sz="1600" i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przyjęty plan badań i harmonogram prac są wykonalne w założonym czasie?</a:t>
            </a:r>
          </a:p>
          <a:p>
            <a:pPr lvl="1">
              <a:lnSpc>
                <a:spcPct val="100000"/>
              </a:lnSpc>
            </a:pPr>
            <a:endParaRPr lang="pl-PL" sz="1600" i="1" cap="none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kosztorys </a:t>
            </a:r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czy planowane koszty są zgodne </a:t>
            </a:r>
            <a:r>
              <a:rPr lang="pl-PL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zasadami określonymi w </a:t>
            </a:r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regulaminie?</a:t>
            </a:r>
          </a:p>
          <a:p>
            <a:pPr lvl="1">
              <a:lnSpc>
                <a:spcPct val="100000"/>
              </a:lnSpc>
            </a:pPr>
            <a:r>
              <a:rPr lang="pl-PL" sz="1600" i="1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kosztorys jest uzasadniony w stosunku do przedmiotu i zakresu </a:t>
            </a:r>
            <a:r>
              <a:rPr lang="pl-PL" sz="1600" i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badań?</a:t>
            </a:r>
            <a:endParaRPr lang="pl-PL" sz="1600" i="1" cap="none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1600" i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koszty są kwalifikowalne? </a:t>
            </a:r>
          </a:p>
          <a:p>
            <a:pPr lvl="1">
              <a:lnSpc>
                <a:spcPct val="100000"/>
              </a:lnSpc>
            </a:pPr>
            <a:r>
              <a:rPr lang="pl-PL" sz="1600" i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kosztów kwalifikowalnych: czy koszty bezpośrednie i pośrednie są prawidłowo zaplanowane?</a:t>
            </a:r>
            <a:r>
              <a:rPr lang="pl-PL" sz="1600" i="1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1600" i="1" cap="none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1600" i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i="1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koszty są przyporządkowane do określonych kategorii budżetowych</a:t>
            </a:r>
            <a:r>
              <a:rPr lang="pl-PL" sz="1600" i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>
              <a:lnSpc>
                <a:spcPct val="100000"/>
              </a:lnSpc>
            </a:pPr>
            <a:r>
              <a:rPr lang="pl-PL" sz="1600" i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nie przekroczone zostały limity?</a:t>
            </a:r>
          </a:p>
          <a:p>
            <a:pPr lvl="1">
              <a:lnSpc>
                <a:spcPct val="100000"/>
              </a:lnSpc>
            </a:pPr>
            <a:r>
              <a:rPr lang="pl-PL" sz="1600" i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liczby się zgadzają?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pl-PL" cap="none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Wartość kosztorysu nie jest oceniana </a:t>
            </a:r>
            <a:r>
              <a:rPr lang="pl-PL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cap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eśli </a:t>
            </a:r>
            <a:r>
              <a:rPr lang="pl-PL" cap="none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warunki </a:t>
            </a:r>
            <a:r>
              <a:rPr lang="pl-PL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spełnione.</a:t>
            </a:r>
            <a:r>
              <a:rPr lang="pl-PL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cap="none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Na </a:t>
            </a:r>
            <a:r>
              <a:rPr lang="pl-PL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etapie oceny merytorycznej projekt </a:t>
            </a:r>
            <a:r>
              <a:rPr lang="pl-PL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cały </a:t>
            </a:r>
            <a:r>
              <a:rPr lang="pl-PL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 </a:t>
            </a:r>
            <a:endParaRPr lang="pl-PL" b="1" cap="none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może </a:t>
            </a:r>
            <a:r>
              <a:rPr lang="pl-PL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zostać odrzucony ze </a:t>
            </a:r>
            <a:r>
              <a:rPr lang="pl-PL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względów </a:t>
            </a:r>
            <a:r>
              <a:rPr lang="pl-PL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formalnych.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pl-PL" cap="none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cap="none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2400" b="1" cap="none" dirty="0">
              <a:solidFill>
                <a:srgbClr val="FF0000"/>
              </a:solidFill>
            </a:endParaRPr>
          </a:p>
        </p:txBody>
      </p:sp>
      <p:sp>
        <p:nvSpPr>
          <p:cNvPr id="9" name="Objaśnienie prostokątne 8"/>
          <p:cNvSpPr/>
          <p:nvPr/>
        </p:nvSpPr>
        <p:spPr>
          <a:xfrm>
            <a:off x="8279441" y="212642"/>
            <a:ext cx="1156660" cy="757604"/>
          </a:xfrm>
          <a:prstGeom prst="wedgeRectCallout">
            <a:avLst>
              <a:gd name="adj1" fmla="val -166473"/>
              <a:gd name="adj2" fmla="val 108272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Zob. kryteria oceny wniosku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bjaśnienie prostokątne 4"/>
          <p:cNvSpPr/>
          <p:nvPr/>
        </p:nvSpPr>
        <p:spPr>
          <a:xfrm>
            <a:off x="10280821" y="2308309"/>
            <a:ext cx="1714869" cy="927525"/>
          </a:xfrm>
          <a:prstGeom prst="wedgeRectCallout">
            <a:avLst>
              <a:gd name="adj1" fmla="val -275035"/>
              <a:gd name="adj2" fmla="val 92162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Zob. katalog kosztów kwalifikowalnych i niekwalifikowalnych 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bjaśnienie prostokątne 7"/>
          <p:cNvSpPr/>
          <p:nvPr/>
        </p:nvSpPr>
        <p:spPr>
          <a:xfrm>
            <a:off x="9525035" y="5004434"/>
            <a:ext cx="2666965" cy="1202132"/>
          </a:xfrm>
          <a:prstGeom prst="wedgeRectCallout">
            <a:avLst>
              <a:gd name="adj1" fmla="val -143326"/>
              <a:gd name="adj2" fmla="val -78985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Limity procentowe i kwotowe: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k. pośrednie 20%, 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OA – 2%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opuszczalne kwoty przy wynagrodzeniach i aparaturze</a:t>
            </a:r>
          </a:p>
        </p:txBody>
      </p:sp>
      <p:sp>
        <p:nvSpPr>
          <p:cNvPr id="7" name="Objaśnienie prostokątne 6"/>
          <p:cNvSpPr/>
          <p:nvPr/>
        </p:nvSpPr>
        <p:spPr>
          <a:xfrm>
            <a:off x="10138007" y="837192"/>
            <a:ext cx="1723793" cy="902708"/>
          </a:xfrm>
          <a:prstGeom prst="wedgeRectCallout">
            <a:avLst>
              <a:gd name="adj1" fmla="val -253671"/>
              <a:gd name="adj2" fmla="val 216256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Odpowiednie uzasadnienia pod każdą pozycją w budżecie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745153" y="0"/>
            <a:ext cx="9906626" cy="689583"/>
          </a:xfrm>
        </p:spPr>
        <p:txBody>
          <a:bodyPr/>
          <a:lstStyle/>
          <a:p>
            <a:r>
              <a:rPr lang="pl-PL" dirty="0" smtClean="0"/>
              <a:t>Ocena planu badań i kosztorysu</a:t>
            </a:r>
            <a:endParaRPr lang="pl-PL" dirty="0"/>
          </a:p>
        </p:txBody>
      </p:sp>
      <p:sp>
        <p:nvSpPr>
          <p:cNvPr id="6" name="Objaśnienie prostokątne 5"/>
          <p:cNvSpPr/>
          <p:nvPr/>
        </p:nvSpPr>
        <p:spPr>
          <a:xfrm>
            <a:off x="10280821" y="3708401"/>
            <a:ext cx="1777830" cy="901700"/>
          </a:xfrm>
          <a:prstGeom prst="wedgeRectCallout">
            <a:avLst>
              <a:gd name="adj1" fmla="val -79062"/>
              <a:gd name="adj2" fmla="val -24032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Zob. katalog kosztów bezpośrednich i pośrednich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785226" y="145716"/>
            <a:ext cx="4620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cap="all" dirty="0">
                <a:latin typeface="+mj-lt"/>
                <a:ea typeface="+mj-ea"/>
                <a:cs typeface="+mj-cs"/>
              </a:rPr>
              <a:t>PLAN BADAŃ</a:t>
            </a:r>
          </a:p>
        </p:txBody>
      </p:sp>
      <p:sp>
        <p:nvSpPr>
          <p:cNvPr id="5" name="Prostokąt 4"/>
          <p:cNvSpPr/>
          <p:nvPr/>
        </p:nvSpPr>
        <p:spPr>
          <a:xfrm>
            <a:off x="645306" y="1106948"/>
            <a:ext cx="10282990" cy="427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5080" indent="-342900" algn="just">
              <a:lnSpc>
                <a:spcPct val="101099"/>
              </a:lnSpc>
              <a:spcBef>
                <a:spcPts val="60"/>
              </a:spcBef>
            </a:pPr>
            <a:r>
              <a:rPr lang="pl-PL" sz="2800" b="1" dirty="0"/>
              <a:t>Plan  badań  </a:t>
            </a:r>
            <a:r>
              <a:rPr lang="pl-PL" sz="2800" dirty="0"/>
              <a:t>(w  dwóch  wersjach  językowych: polskiej i angielskiej) - wykaz planowanych zadań </a:t>
            </a:r>
            <a:r>
              <a:rPr lang="pl-PL" sz="2800" dirty="0" smtClean="0"/>
              <a:t>badawczych</a:t>
            </a:r>
            <a:endParaRPr lang="pl-PL" sz="2800" dirty="0"/>
          </a:p>
          <a:p>
            <a:pPr marL="354965" marR="5080" indent="-342900" algn="just">
              <a:spcBef>
                <a:spcPts val="940"/>
              </a:spcBef>
            </a:pP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Zadaniami badawczymi </a:t>
            </a:r>
            <a:r>
              <a:rPr lang="pl-PL" sz="2800" b="1" dirty="0" smtClean="0"/>
              <a:t>nie są</a:t>
            </a:r>
            <a:r>
              <a:rPr lang="pl-PL" sz="2800" dirty="0" smtClean="0"/>
              <a:t>: </a:t>
            </a:r>
            <a:r>
              <a:rPr lang="pl-PL" sz="2800" dirty="0"/>
              <a:t>zarządzanie projektem,   </a:t>
            </a:r>
            <a:r>
              <a:rPr lang="pl-PL" sz="2800" dirty="0" smtClean="0"/>
              <a:t>zakup aparatury, nadzór nad aparaturą, udział w  </a:t>
            </a:r>
            <a:r>
              <a:rPr lang="pl-PL" sz="2800" dirty="0"/>
              <a:t>konferencji, </a:t>
            </a:r>
            <a:r>
              <a:rPr lang="pl-PL" sz="2800" dirty="0" smtClean="0"/>
              <a:t>wyjazd na kwerendę, przygotowanie publikacji, raportu końcowego, opracowanie metodologii, analiza literatury, kopiowanie </a:t>
            </a:r>
            <a:r>
              <a:rPr lang="pl-PL" sz="2800" dirty="0"/>
              <a:t>materiałów, tłumaczenia.</a:t>
            </a:r>
          </a:p>
          <a:p>
            <a:pPr marL="354965" marR="5080" indent="-342900" algn="just">
              <a:lnSpc>
                <a:spcPct val="100000"/>
              </a:lnSpc>
              <a:spcBef>
                <a:spcPts val="940"/>
              </a:spcBef>
            </a:pPr>
            <a:endParaRPr lang="pl-PL" sz="3200" dirty="0"/>
          </a:p>
        </p:txBody>
      </p:sp>
      <p:sp>
        <p:nvSpPr>
          <p:cNvPr id="6" name="Objaśnienie prostokątne 5"/>
          <p:cNvSpPr/>
          <p:nvPr/>
        </p:nvSpPr>
        <p:spPr>
          <a:xfrm>
            <a:off x="5279924" y="5113771"/>
            <a:ext cx="6105832" cy="1281862"/>
          </a:xfrm>
          <a:prstGeom prst="wedgeRectCallout">
            <a:avLst>
              <a:gd name="adj1" fmla="val -51366"/>
              <a:gd name="adj2" fmla="val -108317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Celem jest osiągnięcie </a:t>
            </a: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wartości intelektualnej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 nie planowanie i organizacja. </a:t>
            </a:r>
          </a:p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 badań najlepiej formułować wg schematu:</a:t>
            </a:r>
          </a:p>
          <a:p>
            <a:pPr algn="ctr"/>
            <a:r>
              <a:rPr lang="pl-PL" sz="1400" b="1" dirty="0" smtClean="0">
                <a:solidFill>
                  <a:srgbClr val="C00000"/>
                </a:solidFill>
              </a:rPr>
              <a:t>WARTOŚĆ INTELEKTUALNA </a:t>
            </a:r>
            <a:r>
              <a:rPr lang="pl-PL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← (DZIAŁANIE DO NIEJ PROWADZĄCE)</a:t>
            </a:r>
          </a:p>
        </p:txBody>
      </p:sp>
    </p:spTree>
    <p:extLst>
      <p:ext uri="{BB962C8B-B14F-4D97-AF65-F5344CB8AC3E}">
        <p14:creationId xmlns:p14="http://schemas.microsoft.com/office/powerpoint/2010/main" val="39084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087756" y="145716"/>
            <a:ext cx="705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cap="all" dirty="0">
                <a:latin typeface="+mj-lt"/>
                <a:ea typeface="+mj-ea"/>
                <a:cs typeface="+mj-cs"/>
              </a:rPr>
              <a:t>PLAN </a:t>
            </a:r>
            <a:r>
              <a:rPr lang="pl-PL" sz="3200" cap="all" dirty="0" smtClean="0">
                <a:latin typeface="+mj-lt"/>
                <a:ea typeface="+mj-ea"/>
                <a:cs typeface="+mj-cs"/>
              </a:rPr>
              <a:t>BADAŃ – jak nie formułować</a:t>
            </a:r>
            <a:endParaRPr lang="pl-PL" sz="3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007166" y="1179443"/>
            <a:ext cx="10071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Źle sformułowane punkty planu badań: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smtClean="0"/>
              <a:t>Kwerenda biblioteczna w…</a:t>
            </a:r>
            <a:endParaRPr lang="pl-PL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Zbieranie danych bibliotecznych i </a:t>
            </a:r>
            <a:r>
              <a:rPr lang="pl-PL" i="1" dirty="0" smtClean="0"/>
              <a:t>archiwalnych…</a:t>
            </a:r>
            <a:endParaRPr lang="pl-PL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Zgromadzenie </a:t>
            </a:r>
            <a:r>
              <a:rPr lang="pl-PL" i="1" dirty="0" smtClean="0"/>
              <a:t>tekstów do badań i ekscerpcja materiału…</a:t>
            </a:r>
            <a:endParaRPr lang="pl-PL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Wstępne prace przygotowawcze… </a:t>
            </a:r>
            <a:endParaRPr lang="pl-PL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smtClean="0"/>
              <a:t>Stworzenie </a:t>
            </a:r>
            <a:r>
              <a:rPr lang="pl-PL" i="1" dirty="0"/>
              <a:t>korpusu/bazy </a:t>
            </a:r>
            <a:r>
              <a:rPr lang="pl-PL" i="1" dirty="0" smtClean="0"/>
              <a:t>danych… </a:t>
            </a:r>
            <a:endParaRPr lang="pl-PL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Uporządkowanie zebranych tekstów pod </a:t>
            </a:r>
            <a:r>
              <a:rPr lang="pl-PL" i="1" dirty="0" smtClean="0"/>
              <a:t>kątem…</a:t>
            </a:r>
            <a:endParaRPr lang="pl-PL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Badania </a:t>
            </a:r>
            <a:r>
              <a:rPr lang="pl-PL" i="1" dirty="0" smtClean="0"/>
              <a:t>terenowe w…</a:t>
            </a:r>
            <a:endParaRPr lang="pl-PL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Sporządzenie nowego </a:t>
            </a:r>
            <a:r>
              <a:rPr lang="pl-PL" i="1" dirty="0" smtClean="0"/>
              <a:t>tłumaczenia… </a:t>
            </a:r>
            <a:endParaRPr lang="pl-PL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Wydanie artykułów prezentujących</a:t>
            </a:r>
            <a:r>
              <a:rPr lang="pl-PL" i="1" dirty="0" smtClean="0"/>
              <a:t>…</a:t>
            </a:r>
          </a:p>
          <a:p>
            <a:r>
              <a:rPr lang="pl-PL" i="1" dirty="0"/>
              <a:t> </a:t>
            </a:r>
          </a:p>
          <a:p>
            <a:r>
              <a:rPr lang="pl-PL" dirty="0"/>
              <a:t> </a:t>
            </a:r>
          </a:p>
          <a:p>
            <a:r>
              <a:rPr lang="pl-PL" b="1" dirty="0" smtClean="0"/>
              <a:t>Nieźle, ale można lepiej:</a:t>
            </a: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/>
              <a:t>Badania </a:t>
            </a:r>
            <a:r>
              <a:rPr lang="pl-PL" i="1" dirty="0" smtClean="0"/>
              <a:t>empiryczne.</a:t>
            </a:r>
            <a:endParaRPr lang="pl-PL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1" dirty="0" smtClean="0"/>
              <a:t>Opracowanie studium przypadku…</a:t>
            </a:r>
            <a:endParaRPr lang="pl-PL" i="1" dirty="0"/>
          </a:p>
        </p:txBody>
      </p:sp>
      <p:sp>
        <p:nvSpPr>
          <p:cNvPr id="5" name="Objaśnienie prostokątne 4"/>
          <p:cNvSpPr/>
          <p:nvPr/>
        </p:nvSpPr>
        <p:spPr>
          <a:xfrm>
            <a:off x="5751871" y="3667742"/>
            <a:ext cx="5673212" cy="2172928"/>
          </a:xfrm>
          <a:prstGeom prst="wedgeRectCallout">
            <a:avLst>
              <a:gd name="adj1" fmla="val -20211"/>
              <a:gd name="adj2" fmla="val -46188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Por. </a:t>
            </a:r>
          </a:p>
          <a:p>
            <a:pPr algn="ctr"/>
            <a:r>
              <a:rPr lang="pl-PL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Kwerenda biblioteczna w … </a:t>
            </a:r>
            <a:r>
              <a:rPr lang="pl-PL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informacją wyjściową jest działanie logistyczn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endParaRPr lang="pl-PL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600" b="1" i="1" dirty="0" smtClean="0">
                <a:solidFill>
                  <a:srgbClr val="C00000"/>
                </a:solidFill>
              </a:rPr>
              <a:t>Analiza danych pozyskanych w wyniku kwerendy bibliotecznej w … </a:t>
            </a:r>
            <a:r>
              <a:rPr lang="pl-P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1. miejscu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jest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informacja o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wartości intelektualnej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dopiero w dalszej części zdania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jest mowa o logistyce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bg1">
                <a:lumMod val="85000"/>
                <a:alpha val="53000"/>
              </a:schemeClr>
            </a:gs>
            <a:gs pos="32000">
              <a:schemeClr val="bg1">
                <a:lumMod val="95000"/>
              </a:schemeClr>
            </a:gs>
            <a:gs pos="100000">
              <a:schemeClr val="bg1">
                <a:alpha val="98000"/>
              </a:schemeClr>
            </a:gs>
            <a:gs pos="100000">
              <a:schemeClr val="bg1">
                <a:lumMod val="65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2396" y="1717045"/>
            <a:ext cx="2557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cap="all" dirty="0">
                <a:latin typeface="+mj-lt"/>
                <a:ea typeface="+mj-ea"/>
                <a:cs typeface="+mj-cs"/>
              </a:rPr>
              <a:t>PLAN </a:t>
            </a:r>
            <a:r>
              <a:rPr lang="pl-PL" sz="3200" cap="all" dirty="0" smtClean="0">
                <a:latin typeface="+mj-lt"/>
                <a:ea typeface="+mj-ea"/>
                <a:cs typeface="+mj-cs"/>
              </a:rPr>
              <a:t>BADAŃ </a:t>
            </a:r>
            <a:r>
              <a:rPr lang="pl-PL" sz="2400" cap="all" dirty="0" smtClean="0">
                <a:latin typeface="+mj-lt"/>
                <a:ea typeface="+mj-ea"/>
                <a:cs typeface="+mj-cs"/>
              </a:rPr>
              <a:t>sformułowania poprawne</a:t>
            </a:r>
            <a:endParaRPr lang="pl-PL" sz="2400" cap="all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65493"/>
              </p:ext>
            </p:extLst>
          </p:nvPr>
        </p:nvGraphicFramePr>
        <p:xfrm>
          <a:off x="2875721" y="1"/>
          <a:ext cx="9316279" cy="6858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37195">
                  <a:extLst>
                    <a:ext uri="{9D8B030D-6E8A-4147-A177-3AD203B41FA5}">
                      <a16:colId xmlns:a16="http://schemas.microsoft.com/office/drawing/2014/main" val="3420663688"/>
                    </a:ext>
                  </a:extLst>
                </a:gridCol>
                <a:gridCol w="7579084">
                  <a:extLst>
                    <a:ext uri="{9D8B030D-6E8A-4147-A177-3AD203B41FA5}">
                      <a16:colId xmlns:a16="http://schemas.microsoft.com/office/drawing/2014/main" val="3544864521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COŚ NA POCZĄTEK</a:t>
                      </a:r>
                      <a:endParaRPr lang="pl-PL" dirty="0"/>
                    </a:p>
                  </a:txBody>
                  <a:tcPr>
                    <a:solidFill>
                      <a:srgbClr val="6177BD">
                        <a:alpha val="5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opracowanie koncepcji badań/metodologii/warsztatu pojęciowego…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postawienie hipotez badawczych…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wzmocnienie warsztatu metodologicznego…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konceptualizacja obszaru badawczego…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uściślenie pojęć…</a:t>
                      </a:r>
                      <a:endParaRPr lang="pl-PL" b="0" i="1" u="sng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936233"/>
                  </a:ext>
                </a:extLst>
              </a:tr>
              <a:tr h="352425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DASZE</a:t>
                      </a:r>
                      <a:r>
                        <a:rPr lang="pl-PL" baseline="0" dirty="0" smtClean="0"/>
                        <a:t> PRACE</a:t>
                      </a:r>
                      <a:endParaRPr lang="pl-PL" dirty="0"/>
                    </a:p>
                  </a:txBody>
                  <a:tcPr>
                    <a:solidFill>
                      <a:srgbClr val="6177BD">
                        <a:alpha val="5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szczegółowa/krytyczna) analiza i interpretacja źródeł/tekstów literackich/procesu/dyskursu…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analiza porównawcza…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identyfikacja wartości/procesów/przemian/cech…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scharakteryzowanie korelacji pomiędzy…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rekonstrukcja (badawcza)… wyobrażeniowości/zjawiska…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wskazanie zależności 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zbadanie relacji…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pogłębienie/rozwinięcie koncepcji/refleksji badawczej…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dokonanie rozbioru…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określenie pola…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refleksja nad…</a:t>
                      </a:r>
                      <a:endParaRPr lang="pl-P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155469"/>
                  </a:ext>
                </a:extLst>
              </a:tr>
              <a:tr h="180975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COŚ NA KONIEC</a:t>
                      </a:r>
                      <a:endParaRPr lang="pl-PL" dirty="0"/>
                    </a:p>
                  </a:txBody>
                  <a:tcPr>
                    <a:solidFill>
                      <a:srgbClr val="6177BD">
                        <a:alpha val="5764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weryfikacja wstępnych założeń i opracowanie wniosków końcowych…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finalne konkluzje i wskazanie dalszych perspektyw badawczych…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synteza ustaleń…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ewaluacja wyników badań…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i="1" dirty="0" smtClean="0"/>
                        <a:t>opracowanie koncepcji teoretycznej scalającej wyniki</a:t>
                      </a:r>
                      <a:r>
                        <a:rPr lang="pl-PL" i="1" baseline="0" dirty="0" smtClean="0"/>
                        <a:t> b</a:t>
                      </a:r>
                      <a:r>
                        <a:rPr lang="pl-PL" i="1" dirty="0" smtClean="0"/>
                        <a:t>adań…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749760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8415" y="3707740"/>
            <a:ext cx="2451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WARTOŚĆ BADAWCZA I OSIĄGNIĘCIE REZULTATU INTELEKTUALNEGO!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05405" y="5416299"/>
            <a:ext cx="245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JASNO, KONKRETNIE I JEDNOZNACZNIE</a:t>
            </a:r>
            <a:endParaRPr lang="pl-P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3149" y="123217"/>
            <a:ext cx="10364451" cy="555209"/>
          </a:xfrm>
        </p:spPr>
        <p:txBody>
          <a:bodyPr>
            <a:noAutofit/>
          </a:bodyPr>
          <a:lstStyle/>
          <a:p>
            <a:r>
              <a:rPr lang="pl-PL" sz="2400" dirty="0"/>
              <a:t>Przykładowe punkty planu </a:t>
            </a:r>
            <a:r>
              <a:rPr lang="pl-PL" sz="2400" dirty="0" smtClean="0"/>
              <a:t>badań z realizowanych projektów</a:t>
            </a: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481974" y="678426"/>
            <a:ext cx="11226800" cy="5583108"/>
          </a:xfrm>
        </p:spPr>
        <p:txBody>
          <a:bodyPr>
            <a:normAutofit fontScale="92500" lnSpcReduction="10000"/>
          </a:bodyPr>
          <a:lstStyle/>
          <a:p>
            <a:r>
              <a:rPr lang="pl-PL" b="1" cap="none" dirty="0" smtClean="0">
                <a:solidFill>
                  <a:schemeClr val="accent3">
                    <a:lumMod val="75000"/>
                  </a:schemeClr>
                </a:solidFill>
              </a:rPr>
              <a:t>Analiza i konceptualizacja procesu </a:t>
            </a:r>
            <a:r>
              <a:rPr lang="pl-PL" cap="none" dirty="0" smtClean="0"/>
              <a:t>symbolicznego zawłaszczania i dostosowywania byłej wschodniej Galicji do politycznej, społecznej i kulturalnej sfery polskości w drugiej rzeczpospolitej w okresie 1918-1939, ze szczególnym uwzględnieniem dyskursywnych, zwłaszcza literackich mechanizmów owego procesu</a:t>
            </a:r>
          </a:p>
          <a:p>
            <a:r>
              <a:rPr lang="pl-PL" b="1" cap="none" dirty="0" smtClean="0">
                <a:solidFill>
                  <a:schemeClr val="accent3">
                    <a:lumMod val="75000"/>
                  </a:schemeClr>
                </a:solidFill>
              </a:rPr>
              <a:t>Badania bibliograficzne </a:t>
            </a:r>
            <a:r>
              <a:rPr lang="pl-PL" cap="none" dirty="0" smtClean="0"/>
              <a:t>(T1): </a:t>
            </a:r>
            <a:r>
              <a:rPr lang="pl-PL" b="1" cap="none" dirty="0" smtClean="0">
                <a:solidFill>
                  <a:schemeClr val="accent3">
                    <a:lumMod val="75000"/>
                  </a:schemeClr>
                </a:solidFill>
              </a:rPr>
              <a:t>wytwarzanie, przetwarzanie, integracja i analiza danych bibliograficznych</a:t>
            </a:r>
            <a:r>
              <a:rPr lang="pl-PL" cap="none" dirty="0" smtClean="0"/>
              <a:t>; </a:t>
            </a:r>
            <a:r>
              <a:rPr lang="pl-PL" b="1" cap="none" dirty="0" smtClean="0">
                <a:solidFill>
                  <a:schemeClr val="accent3">
                    <a:lumMod val="75000"/>
                  </a:schemeClr>
                </a:solidFill>
              </a:rPr>
              <a:t>badania źródłowe (konsultacje starych druków online i in-situ)</a:t>
            </a:r>
            <a:r>
              <a:rPr lang="pl-PL" cap="none" dirty="0" smtClean="0"/>
              <a:t>, potencjalnie prowadzące do uzupełnień w danych bibliograficznych</a:t>
            </a:r>
          </a:p>
          <a:p>
            <a:r>
              <a:rPr lang="pl-PL" b="1" cap="none" dirty="0" smtClean="0">
                <a:solidFill>
                  <a:schemeClr val="accent3">
                    <a:lumMod val="75000"/>
                  </a:schemeClr>
                </a:solidFill>
              </a:rPr>
              <a:t>Analiza danych częściowych </a:t>
            </a:r>
            <a:r>
              <a:rPr lang="pl-PL" cap="none" dirty="0" smtClean="0"/>
              <a:t>do studiów przypadków zidentyfikowanych w sieci (T5B): identyfikacja lokalnych trendów, obszarów szczególnie nasyconych danymi, niespodziewanych powiązań i obszarów wyłamujących się z trendów, a następnie ich odrębna analiza</a:t>
            </a:r>
          </a:p>
          <a:p>
            <a:r>
              <a:rPr lang="pl-PL" b="1" cap="none" dirty="0">
                <a:solidFill>
                  <a:schemeClr val="accent3">
                    <a:lumMod val="75000"/>
                  </a:schemeClr>
                </a:solidFill>
              </a:rPr>
              <a:t>Krytyczna analiza literatury teoretycznej </a:t>
            </a:r>
            <a:r>
              <a:rPr lang="pl-PL" cap="none" dirty="0"/>
              <a:t>dotyczącej sposobów i stopni zaangażowania w kolonializm, zwłaszcza w krajach półperyferyjnych, ze szczególną uwagą poświęconą analizom wizualności</a:t>
            </a:r>
          </a:p>
          <a:p>
            <a:r>
              <a:rPr lang="pl-PL" b="1" cap="none" dirty="0" smtClean="0">
                <a:solidFill>
                  <a:schemeClr val="accent3">
                    <a:lumMod val="75000"/>
                  </a:schemeClr>
                </a:solidFill>
              </a:rPr>
              <a:t>Analiza </a:t>
            </a:r>
            <a:r>
              <a:rPr lang="pl-PL" b="1" cap="none" dirty="0">
                <a:solidFill>
                  <a:schemeClr val="accent3">
                    <a:lumMod val="75000"/>
                  </a:schemeClr>
                </a:solidFill>
              </a:rPr>
              <a:t>materiałów zebranych podczas </a:t>
            </a:r>
            <a:r>
              <a:rPr lang="pl-PL" b="1" cap="none" dirty="0" smtClean="0">
                <a:solidFill>
                  <a:schemeClr val="accent3">
                    <a:lumMod val="75000"/>
                  </a:schemeClr>
                </a:solidFill>
              </a:rPr>
              <a:t>kwerend archiwalnych </a:t>
            </a:r>
            <a:r>
              <a:rPr lang="pl-PL" b="1" cap="none" dirty="0">
                <a:solidFill>
                  <a:schemeClr val="accent3">
                    <a:lumMod val="75000"/>
                  </a:schemeClr>
                </a:solidFill>
              </a:rPr>
              <a:t>i bibliotecznych </a:t>
            </a:r>
            <a:r>
              <a:rPr lang="pl-PL" cap="none" dirty="0"/>
              <a:t>z zakresu historii społecznej </a:t>
            </a:r>
            <a:r>
              <a:rPr lang="pl-PL" cap="none" dirty="0" smtClean="0"/>
              <a:t>i kulturowej </a:t>
            </a:r>
            <a:r>
              <a:rPr lang="pl-PL" cap="none" dirty="0"/>
              <a:t>Państwowych Gospodarstw Rolnych </a:t>
            </a:r>
            <a:r>
              <a:rPr lang="pl-PL" cap="none" dirty="0" smtClean="0"/>
              <a:t>oraz dziedzictwa </a:t>
            </a:r>
            <a:r>
              <a:rPr lang="pl-PL" cap="none" dirty="0"/>
              <a:t>Prus </a:t>
            </a:r>
            <a:r>
              <a:rPr lang="pl-PL" cap="none" dirty="0" smtClean="0"/>
              <a:t>Wschodnich</a:t>
            </a:r>
          </a:p>
          <a:p>
            <a:r>
              <a:rPr lang="pl-PL" b="1" cap="none" dirty="0">
                <a:solidFill>
                  <a:schemeClr val="accent3">
                    <a:lumMod val="75000"/>
                  </a:schemeClr>
                </a:solidFill>
              </a:rPr>
              <a:t>Analiza praktyk i afektów</a:t>
            </a:r>
            <a:r>
              <a:rPr lang="pl-PL" cap="none" dirty="0"/>
              <a:t> zaobserwowanych </a:t>
            </a:r>
            <a:r>
              <a:rPr lang="pl-PL" cap="none" dirty="0" smtClean="0"/>
              <a:t>i doświadczonych </a:t>
            </a:r>
            <a:r>
              <a:rPr lang="pl-PL" cap="none" dirty="0"/>
              <a:t>w wybranych miejscowościach </a:t>
            </a:r>
            <a:r>
              <a:rPr lang="pl-PL" cap="none" dirty="0" smtClean="0"/>
              <a:t>na Mazurach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251780" y="6048652"/>
            <a:ext cx="7491987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Jest pewna dowolność w formułowaniu punktów, ale wspólnym mianownikiem jest mocne zaakcentowanie osiągnięcia </a:t>
            </a:r>
            <a:r>
              <a:rPr lang="pl-PL" sz="1600" b="1" dirty="0" smtClean="0"/>
              <a:t>wartości intelektualnej</a:t>
            </a:r>
            <a:r>
              <a:rPr lang="pl-PL" sz="1600" dirty="0" smtClean="0"/>
              <a:t>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908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790121" y="251733"/>
            <a:ext cx="705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cap="all" dirty="0">
                <a:latin typeface="+mj-lt"/>
                <a:ea typeface="+mj-ea"/>
                <a:cs typeface="+mj-cs"/>
              </a:rPr>
              <a:t>PLAN </a:t>
            </a:r>
            <a:r>
              <a:rPr lang="pl-PL" sz="3200" cap="all" dirty="0" smtClean="0">
                <a:latin typeface="+mj-lt"/>
                <a:ea typeface="+mj-ea"/>
                <a:cs typeface="+mj-cs"/>
              </a:rPr>
              <a:t>BADAŃ – Ile zadań</a:t>
            </a:r>
            <a:endParaRPr lang="pl-PL" sz="3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51164" y="1367538"/>
            <a:ext cx="10071652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800" dirty="0" smtClean="0"/>
              <a:t>Brak regulacji co do liczby zadań w planie badań.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800" dirty="0" smtClean="0"/>
              <a:t>Liczba zależy od zakresu i złożoności projektu.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800" dirty="0" smtClean="0"/>
              <a:t>Projekty na WPL liczą średnio 10 pkt.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800" dirty="0" smtClean="0"/>
              <a:t>Za dużo zadań? Zbij je w bloki i ogranicz liczbę punktów 😊</a:t>
            </a:r>
          </a:p>
          <a:p>
            <a:endParaRPr lang="pl-PL" b="1" dirty="0"/>
          </a:p>
          <a:p>
            <a:endParaRPr lang="pl-PL" dirty="0"/>
          </a:p>
        </p:txBody>
      </p:sp>
      <p:sp>
        <p:nvSpPr>
          <p:cNvPr id="5" name="Objaśnienie prostokątne 4"/>
          <p:cNvSpPr/>
          <p:nvPr/>
        </p:nvSpPr>
        <p:spPr>
          <a:xfrm>
            <a:off x="10135900" y="684745"/>
            <a:ext cx="1820125" cy="1173551"/>
          </a:xfrm>
          <a:prstGeom prst="wedgeRectCallout">
            <a:avLst>
              <a:gd name="adj1" fmla="val -154836"/>
              <a:gd name="adj2" fmla="val 75531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</a:rPr>
              <a:t>WYKONALNOŚĆ PROJEKTU </a:t>
            </a:r>
          </a:p>
          <a:p>
            <a:pPr algn="ctr"/>
            <a:r>
              <a:rPr lang="pl-PL" sz="1400" b="1" dirty="0">
                <a:solidFill>
                  <a:srgbClr val="C00000"/>
                </a:solidFill>
              </a:rPr>
              <a:t>p</a:t>
            </a:r>
            <a:r>
              <a:rPr lang="pl-PL" sz="1400" b="1" dirty="0" smtClean="0">
                <a:solidFill>
                  <a:srgbClr val="C00000"/>
                </a:solidFill>
              </a:rPr>
              <a:t>odlega ocenie!</a:t>
            </a:r>
          </a:p>
        </p:txBody>
      </p:sp>
      <p:sp>
        <p:nvSpPr>
          <p:cNvPr id="6" name="Objaśnienie prostokątne 5"/>
          <p:cNvSpPr/>
          <p:nvPr/>
        </p:nvSpPr>
        <p:spPr>
          <a:xfrm>
            <a:off x="5329085" y="5305752"/>
            <a:ext cx="6105832" cy="1281862"/>
          </a:xfrm>
          <a:prstGeom prst="wedgeRectCallout">
            <a:avLst>
              <a:gd name="adj1" fmla="val -47662"/>
              <a:gd name="adj2" fmla="val -180418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Proszę pamiętać o poprawnym rozpoczęciu:</a:t>
            </a:r>
            <a:b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400" b="1" dirty="0" smtClean="0">
                <a:solidFill>
                  <a:srgbClr val="C00000"/>
                </a:solidFill>
              </a:rPr>
              <a:t>WARTOŚĆ INTELEKTUALNA </a:t>
            </a:r>
            <a:r>
              <a:rPr lang="pl-PL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← (DZIAŁANIE DO NIEJ PROWADZĄCE - logistyka)</a:t>
            </a:r>
            <a:endParaRPr lang="pl-PL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056357" y="132464"/>
            <a:ext cx="4620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cap="all" dirty="0">
                <a:latin typeface="+mj-lt"/>
                <a:ea typeface="+mj-ea"/>
                <a:cs typeface="+mj-cs"/>
              </a:rPr>
              <a:t>PLAN </a:t>
            </a:r>
            <a:r>
              <a:rPr lang="pl-PL" sz="3200" cap="all" dirty="0" smtClean="0">
                <a:latin typeface="+mj-lt"/>
                <a:ea typeface="+mj-ea"/>
                <a:cs typeface="+mj-cs"/>
              </a:rPr>
              <a:t>BADAŃ – opus lap</a:t>
            </a:r>
            <a:endParaRPr lang="pl-PL" sz="3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30442" y="1202124"/>
            <a:ext cx="10282990" cy="448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965" marR="5080" indent="-342900" algn="just">
              <a:lnSpc>
                <a:spcPct val="101099"/>
              </a:lnSpc>
              <a:spcBef>
                <a:spcPts val="60"/>
              </a:spcBef>
            </a:pPr>
            <a:r>
              <a:rPr lang="pl-PL" sz="3200" b="1" dirty="0" smtClean="0">
                <a:solidFill>
                  <a:srgbClr val="C00000"/>
                </a:solidFill>
              </a:rPr>
              <a:t>PLANY</a:t>
            </a:r>
            <a:r>
              <a:rPr lang="pl-PL" sz="3200" dirty="0" smtClean="0"/>
              <a:t> badań:</a:t>
            </a:r>
          </a:p>
          <a:p>
            <a:pPr marL="12065" marR="5080" algn="just">
              <a:lnSpc>
                <a:spcPct val="101099"/>
              </a:lnSpc>
              <a:spcBef>
                <a:spcPts val="60"/>
              </a:spcBef>
            </a:pPr>
            <a:r>
              <a:rPr lang="pl-P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3200" dirty="0" smtClean="0"/>
              <a:t>polski zespół badawczy</a:t>
            </a:r>
          </a:p>
          <a:p>
            <a:pPr marL="1338263" marR="5080" indent="-271463" algn="just">
              <a:lnSpc>
                <a:spcPct val="101099"/>
              </a:lnSpc>
              <a:spcBef>
                <a:spcPts val="60"/>
              </a:spcBef>
              <a:buFont typeface="Arial" panose="020B0604020202020204" pitchFamily="34" charset="0"/>
              <a:buChar char="•"/>
            </a:pPr>
            <a:r>
              <a:rPr lang="pl-PL" sz="2400" dirty="0" smtClean="0"/>
              <a:t>w j. pol. i ang. – wersje tożsame</a:t>
            </a:r>
          </a:p>
          <a:p>
            <a:pPr marL="12065" marR="5080" algn="just">
              <a:lnSpc>
                <a:spcPct val="101099"/>
              </a:lnSpc>
              <a:spcBef>
                <a:spcPts val="60"/>
              </a:spcBef>
            </a:pPr>
            <a:r>
              <a:rPr lang="pl-PL" sz="3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3200" dirty="0" smtClean="0"/>
              <a:t>zespół(</a:t>
            </a:r>
            <a:r>
              <a:rPr lang="pl-PL" sz="3200" dirty="0" err="1" smtClean="0"/>
              <a:t>oły</a:t>
            </a:r>
            <a:r>
              <a:rPr lang="pl-PL" sz="3200" dirty="0" smtClean="0"/>
              <a:t>) zagraniczny(e)</a:t>
            </a:r>
          </a:p>
          <a:p>
            <a:pPr marL="1338263" marR="5080" indent="-363538" algn="just">
              <a:lnSpc>
                <a:spcPct val="101099"/>
              </a:lnSpc>
              <a:spcBef>
                <a:spcPts val="60"/>
              </a:spcBef>
              <a:buFont typeface="Arial" panose="020B0604020202020204" pitchFamily="34" charset="0"/>
              <a:buChar char="•"/>
            </a:pPr>
            <a:r>
              <a:rPr lang="pl-PL" sz="2400" dirty="0"/>
              <a:t>w</a:t>
            </a:r>
            <a:r>
              <a:rPr lang="pl-PL" sz="2400" dirty="0" smtClean="0"/>
              <a:t> j. ang.</a:t>
            </a:r>
          </a:p>
          <a:p>
            <a:pPr marL="12065" marR="5080" algn="just">
              <a:lnSpc>
                <a:spcPct val="101099"/>
              </a:lnSpc>
              <a:spcBef>
                <a:spcPts val="60"/>
              </a:spcBef>
            </a:pPr>
            <a:endParaRPr lang="pl-PL" sz="3200" dirty="0"/>
          </a:p>
          <a:p>
            <a:pPr marL="12065" marR="5080" algn="ctr">
              <a:lnSpc>
                <a:spcPct val="101099"/>
              </a:lnSpc>
              <a:spcBef>
                <a:spcPts val="60"/>
              </a:spcBef>
            </a:pPr>
            <a:r>
              <a:rPr lang="pl-PL" sz="3200" b="1" dirty="0" smtClean="0"/>
              <a:t>Osobne zadania dla każdego zespołu! </a:t>
            </a:r>
          </a:p>
          <a:p>
            <a:pPr marL="354965" marR="5080" indent="-342900" algn="just">
              <a:lnSpc>
                <a:spcPct val="101099"/>
              </a:lnSpc>
              <a:spcBef>
                <a:spcPts val="60"/>
              </a:spcBef>
            </a:pPr>
            <a:endParaRPr lang="pl-PL" sz="3200" b="1" dirty="0"/>
          </a:p>
          <a:p>
            <a:pPr marL="354965" marR="5080" indent="-342900" algn="just">
              <a:lnSpc>
                <a:spcPct val="101099"/>
              </a:lnSpc>
              <a:spcBef>
                <a:spcPts val="60"/>
              </a:spcBef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4864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28075" y="2396517"/>
            <a:ext cx="10364451" cy="1596177"/>
          </a:xfrm>
        </p:spPr>
        <p:txBody>
          <a:bodyPr>
            <a:normAutofit/>
          </a:bodyPr>
          <a:lstStyle/>
          <a:p>
            <a:r>
              <a:rPr lang="pl-PL" sz="6600" dirty="0" smtClean="0"/>
              <a:t>Kosztorys projektu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3003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0351" y="228600"/>
            <a:ext cx="10364451" cy="908531"/>
          </a:xfrm>
        </p:spPr>
        <p:txBody>
          <a:bodyPr/>
          <a:lstStyle/>
          <a:p>
            <a:r>
              <a:rPr lang="pl-PL" dirty="0" smtClean="0"/>
              <a:t>terminy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84632" y="1992188"/>
            <a:ext cx="11448288" cy="3424107"/>
          </a:xfrm>
        </p:spPr>
        <p:txBody>
          <a:bodyPr/>
          <a:lstStyle/>
          <a:p>
            <a:r>
              <a:rPr lang="pl-PL" sz="2400" cap="none" dirty="0" smtClean="0"/>
              <a:t>do</a:t>
            </a:r>
            <a:r>
              <a:rPr lang="pl-PL" sz="2400" dirty="0"/>
              <a:t> </a:t>
            </a:r>
            <a:r>
              <a:rPr lang="pl-PL" sz="2400" b="1" dirty="0" smtClean="0">
                <a:solidFill>
                  <a:srgbClr val="C00000"/>
                </a:solidFill>
              </a:rPr>
              <a:t>21 </a:t>
            </a:r>
            <a:r>
              <a:rPr lang="pl-PL" sz="2400" b="1" dirty="0">
                <a:solidFill>
                  <a:srgbClr val="C00000"/>
                </a:solidFill>
              </a:rPr>
              <a:t>listopada </a:t>
            </a:r>
            <a:r>
              <a:rPr lang="pl-PL" sz="2400" b="1" dirty="0" smtClean="0">
                <a:solidFill>
                  <a:srgbClr val="C00000"/>
                </a:solidFill>
              </a:rPr>
              <a:t>2025</a:t>
            </a:r>
            <a:r>
              <a:rPr lang="pl-PL" sz="2400" dirty="0"/>
              <a:t> </a:t>
            </a:r>
            <a:r>
              <a:rPr lang="pl-PL" sz="2400" b="1" dirty="0"/>
              <a:t> </a:t>
            </a:r>
            <a:r>
              <a:rPr lang="pl-PL" sz="2400" cap="none" dirty="0" smtClean="0"/>
              <a:t>w</a:t>
            </a:r>
            <a:r>
              <a:rPr lang="pl-PL" sz="2400" b="1" dirty="0"/>
              <a:t> </a:t>
            </a:r>
            <a:r>
              <a:rPr lang="pl-PL" sz="2400" b="1" u="sng" dirty="0" err="1" smtClean="0"/>
              <a:t>sBP</a:t>
            </a:r>
            <a:r>
              <a:rPr lang="pl-PL" sz="2400" dirty="0" smtClean="0"/>
              <a:t> </a:t>
            </a:r>
            <a:r>
              <a:rPr lang="pl-PL" sz="2400" dirty="0" err="1" smtClean="0"/>
              <a:t>wpl</a:t>
            </a:r>
            <a:r>
              <a:rPr lang="pl-PL" sz="2400" dirty="0" smtClean="0"/>
              <a:t> </a:t>
            </a:r>
            <a:r>
              <a:rPr lang="pl-PL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pl-PL" sz="2400" cap="none" dirty="0" smtClean="0"/>
              <a:t> przyjmowanie wniosków do sprawdzenia</a:t>
            </a:r>
          </a:p>
          <a:p>
            <a:r>
              <a:rPr lang="pl-PL" sz="2400" cap="none" dirty="0" smtClean="0"/>
              <a:t>do</a:t>
            </a:r>
            <a:r>
              <a:rPr lang="pl-PL" sz="2400" b="1" dirty="0"/>
              <a:t> </a:t>
            </a:r>
            <a:r>
              <a:rPr lang="pl-PL" sz="2400" b="1" dirty="0">
                <a:solidFill>
                  <a:srgbClr val="C00000"/>
                </a:solidFill>
              </a:rPr>
              <a:t>5</a:t>
            </a:r>
            <a:r>
              <a:rPr lang="pl-PL" sz="2400" b="1" dirty="0" smtClean="0">
                <a:solidFill>
                  <a:srgbClr val="C00000"/>
                </a:solidFill>
              </a:rPr>
              <a:t> </a:t>
            </a:r>
            <a:r>
              <a:rPr lang="pl-PL" sz="2400" b="1" dirty="0">
                <a:solidFill>
                  <a:srgbClr val="C00000"/>
                </a:solidFill>
              </a:rPr>
              <a:t>grudnia </a:t>
            </a:r>
            <a:r>
              <a:rPr lang="pl-PL" sz="2400" b="1" dirty="0" smtClean="0">
                <a:solidFill>
                  <a:srgbClr val="C00000"/>
                </a:solidFill>
              </a:rPr>
              <a:t>2025 </a:t>
            </a:r>
            <a:r>
              <a:rPr lang="pl-PL" sz="2400" cap="none" dirty="0" smtClean="0"/>
              <a:t>w</a:t>
            </a:r>
            <a:r>
              <a:rPr lang="pl-PL" sz="2400" b="1" dirty="0"/>
              <a:t> </a:t>
            </a:r>
            <a:r>
              <a:rPr lang="pl-PL" sz="2400" b="1" u="sng" dirty="0" smtClean="0"/>
              <a:t>BOB</a:t>
            </a:r>
            <a:r>
              <a:rPr lang="pl-PL" sz="2400" dirty="0" smtClean="0"/>
              <a:t> </a:t>
            </a:r>
            <a:r>
              <a:rPr lang="pl-PL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pl-PL" sz="2400" cap="none" dirty="0" smtClean="0"/>
              <a:t> zweryfikowane i podpisane na poziomie wydziału wnioski</a:t>
            </a:r>
          </a:p>
          <a:p>
            <a:r>
              <a:rPr lang="pl-PL" sz="2400" cap="none" dirty="0" smtClean="0"/>
              <a:t>do</a:t>
            </a:r>
            <a:r>
              <a:rPr lang="pl-PL" sz="2400" dirty="0"/>
              <a:t> </a:t>
            </a:r>
            <a:r>
              <a:rPr lang="pl-PL" sz="2400" b="1" dirty="0" smtClean="0">
                <a:solidFill>
                  <a:srgbClr val="C00000"/>
                </a:solidFill>
              </a:rPr>
              <a:t>15 </a:t>
            </a:r>
            <a:r>
              <a:rPr lang="pl-PL" sz="2400" b="1" dirty="0">
                <a:solidFill>
                  <a:srgbClr val="C00000"/>
                </a:solidFill>
              </a:rPr>
              <a:t>grudnia </a:t>
            </a:r>
            <a:r>
              <a:rPr lang="pl-PL" sz="2400" b="1" dirty="0" smtClean="0">
                <a:solidFill>
                  <a:srgbClr val="C00000"/>
                </a:solidFill>
              </a:rPr>
              <a:t>2025 </a:t>
            </a:r>
            <a:r>
              <a:rPr lang="pl-PL" sz="2400" b="1" cap="none" dirty="0" smtClean="0"/>
              <a:t>do</a:t>
            </a:r>
            <a:r>
              <a:rPr lang="pl-PL" sz="2400" b="1" dirty="0" smtClean="0"/>
              <a:t> </a:t>
            </a:r>
            <a:r>
              <a:rPr lang="pl-PL" sz="2400" b="1" dirty="0">
                <a:solidFill>
                  <a:srgbClr val="C00000"/>
                </a:solidFill>
              </a:rPr>
              <a:t>godz. </a:t>
            </a:r>
            <a:r>
              <a:rPr lang="pl-PL" sz="2400" b="1" dirty="0" smtClean="0">
                <a:solidFill>
                  <a:srgbClr val="C00000"/>
                </a:solidFill>
              </a:rPr>
              <a:t>14.00</a:t>
            </a:r>
            <a:r>
              <a:rPr lang="pl-PL" sz="2400" dirty="0"/>
              <a:t> </a:t>
            </a:r>
            <a:r>
              <a:rPr lang="pl-PL" sz="2400" cap="none" dirty="0" smtClean="0"/>
              <a:t>w</a:t>
            </a:r>
            <a:r>
              <a:rPr lang="pl-PL" sz="2400" b="1" dirty="0"/>
              <a:t> </a:t>
            </a:r>
            <a:r>
              <a:rPr lang="pl-PL" sz="2400" b="1" u="sng" dirty="0"/>
              <a:t>NCN</a:t>
            </a:r>
            <a:r>
              <a:rPr lang="pl-PL" sz="2400" u="sng" dirty="0"/>
              <a:t> </a:t>
            </a:r>
            <a:r>
              <a:rPr lang="pl-PL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lang="pl-PL" sz="2400" cap="none" dirty="0" smtClean="0"/>
              <a:t> przez system ZSUN/OSF</a:t>
            </a:r>
          </a:p>
          <a:p>
            <a:endParaRPr lang="pl-PL" sz="2400" cap="none" dirty="0"/>
          </a:p>
          <a:p>
            <a:pPr marL="0" indent="0">
              <a:buNone/>
            </a:pPr>
            <a:r>
              <a:rPr lang="pl-PL" sz="2400" cap="none" dirty="0" smtClean="0"/>
              <a:t>Ponieważ NCN ma ustalony harmonogram naborów, to terminy w kolejnym roku będą wyglądać podobnie. </a:t>
            </a:r>
          </a:p>
          <a:p>
            <a:endParaRPr lang="pl-PL" dirty="0"/>
          </a:p>
        </p:txBody>
      </p:sp>
      <p:sp>
        <p:nvSpPr>
          <p:cNvPr id="4" name="Objaśnienie prostokątne 3"/>
          <p:cNvSpPr/>
          <p:nvPr/>
        </p:nvSpPr>
        <p:spPr>
          <a:xfrm>
            <a:off x="5889523" y="5530595"/>
            <a:ext cx="4549877" cy="1098806"/>
          </a:xfrm>
          <a:prstGeom prst="wedgeRectCallout">
            <a:avLst>
              <a:gd name="adj1" fmla="val -62225"/>
              <a:gd name="adj2" fmla="val -128124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Opus – 2 nabory w roku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ctr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Opus: poł. marca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poł. czerwca</a:t>
            </a:r>
          </a:p>
          <a:p>
            <a:pPr algn="ctr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Opus + Opus LAP: poł. września – poł. grudnia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91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0519" y="619915"/>
            <a:ext cx="10702311" cy="7557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91540" marR="5080" indent="-879475" algn="l">
              <a:lnSpc>
                <a:spcPct val="100800"/>
              </a:lnSpc>
              <a:spcBef>
                <a:spcPts val="75"/>
              </a:spcBef>
            </a:pPr>
            <a:r>
              <a:rPr lang="pl-PL" sz="24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JAK </a:t>
            </a:r>
            <a:r>
              <a:rPr sz="24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Dobrze</a:t>
            </a:r>
            <a:r>
              <a:rPr lang="pl-PL" sz="2400" b="1" spc="-55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zaplanować</a:t>
            </a:r>
            <a:r>
              <a:rPr lang="pl-PL" sz="24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optymalny</a:t>
            </a:r>
            <a:r>
              <a:rPr lang="pl-PL" sz="24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i</a:t>
            </a:r>
            <a:r>
              <a:rPr lang="pl-PL" sz="24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uzasadniony</a:t>
            </a:r>
            <a:r>
              <a:rPr lang="pl-PL" sz="24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charakterem</a:t>
            </a:r>
            <a:r>
              <a:rPr lang="pl-PL" sz="2400" b="1" spc="-10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przewidzianych</a:t>
            </a:r>
            <a:r>
              <a:rPr lang="pl-PL" sz="24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w</a:t>
            </a:r>
            <a:r>
              <a:rPr lang="pl-PL" sz="24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projekcie</a:t>
            </a:r>
            <a:r>
              <a:rPr lang="pl-PL" sz="24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badań</a:t>
            </a:r>
            <a:r>
              <a:rPr lang="pl-PL" sz="24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kosztorys</a:t>
            </a:r>
            <a:endParaRPr sz="2400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1711443" y="2502400"/>
            <a:ext cx="8828936" cy="1985645"/>
            <a:chOff x="678817" y="3426828"/>
            <a:chExt cx="8828936" cy="1985645"/>
          </a:xfrm>
        </p:grpSpPr>
        <p:sp>
          <p:nvSpPr>
            <p:cNvPr id="3" name="object 3"/>
            <p:cNvSpPr/>
            <p:nvPr/>
          </p:nvSpPr>
          <p:spPr>
            <a:xfrm>
              <a:off x="678817" y="3436353"/>
              <a:ext cx="1966595" cy="1966595"/>
            </a:xfrm>
            <a:custGeom>
              <a:avLst/>
              <a:gdLst/>
              <a:ahLst/>
              <a:cxnLst/>
              <a:rect l="l" t="t" r="r" b="b"/>
              <a:pathLst>
                <a:path w="1966595" h="1966595">
                  <a:moveTo>
                    <a:pt x="983244" y="0"/>
                  </a:moveTo>
                  <a:lnTo>
                    <a:pt x="935605" y="1133"/>
                  </a:lnTo>
                  <a:lnTo>
                    <a:pt x="888551" y="4501"/>
                  </a:lnTo>
                  <a:lnTo>
                    <a:pt x="842134" y="10050"/>
                  </a:lnTo>
                  <a:lnTo>
                    <a:pt x="796404" y="17729"/>
                  </a:lnTo>
                  <a:lnTo>
                    <a:pt x="751415" y="27487"/>
                  </a:lnTo>
                  <a:lnTo>
                    <a:pt x="707217" y="39273"/>
                  </a:lnTo>
                  <a:lnTo>
                    <a:pt x="663861" y="53034"/>
                  </a:lnTo>
                  <a:lnTo>
                    <a:pt x="621400" y="68720"/>
                  </a:lnTo>
                  <a:lnTo>
                    <a:pt x="579884" y="86279"/>
                  </a:lnTo>
                  <a:lnTo>
                    <a:pt x="539366" y="105659"/>
                  </a:lnTo>
                  <a:lnTo>
                    <a:pt x="499896" y="126808"/>
                  </a:lnTo>
                  <a:lnTo>
                    <a:pt x="461527" y="149676"/>
                  </a:lnTo>
                  <a:lnTo>
                    <a:pt x="424309" y="174211"/>
                  </a:lnTo>
                  <a:lnTo>
                    <a:pt x="388294" y="200361"/>
                  </a:lnTo>
                  <a:lnTo>
                    <a:pt x="353535" y="228075"/>
                  </a:lnTo>
                  <a:lnTo>
                    <a:pt x="320081" y="257301"/>
                  </a:lnTo>
                  <a:lnTo>
                    <a:pt x="287985" y="287988"/>
                  </a:lnTo>
                  <a:lnTo>
                    <a:pt x="257299" y="320084"/>
                  </a:lnTo>
                  <a:lnTo>
                    <a:pt x="228073" y="353538"/>
                  </a:lnTo>
                  <a:lnTo>
                    <a:pt x="200359" y="388298"/>
                  </a:lnTo>
                  <a:lnTo>
                    <a:pt x="174209" y="424312"/>
                  </a:lnTo>
                  <a:lnTo>
                    <a:pt x="149675" y="461530"/>
                  </a:lnTo>
                  <a:lnTo>
                    <a:pt x="126807" y="499900"/>
                  </a:lnTo>
                  <a:lnTo>
                    <a:pt x="105658" y="539370"/>
                  </a:lnTo>
                  <a:lnTo>
                    <a:pt x="86278" y="579888"/>
                  </a:lnTo>
                  <a:lnTo>
                    <a:pt x="68719" y="621404"/>
                  </a:lnTo>
                  <a:lnTo>
                    <a:pt x="53034" y="663865"/>
                  </a:lnTo>
                  <a:lnTo>
                    <a:pt x="39273" y="707221"/>
                  </a:lnTo>
                  <a:lnTo>
                    <a:pt x="27487" y="751419"/>
                  </a:lnTo>
                  <a:lnTo>
                    <a:pt x="17729" y="796408"/>
                  </a:lnTo>
                  <a:lnTo>
                    <a:pt x="10050" y="842137"/>
                  </a:lnTo>
                  <a:lnTo>
                    <a:pt x="4501" y="888554"/>
                  </a:lnTo>
                  <a:lnTo>
                    <a:pt x="1133" y="935607"/>
                  </a:lnTo>
                  <a:lnTo>
                    <a:pt x="0" y="983246"/>
                  </a:lnTo>
                  <a:lnTo>
                    <a:pt x="1133" y="1030885"/>
                  </a:lnTo>
                  <a:lnTo>
                    <a:pt x="4501" y="1077939"/>
                  </a:lnTo>
                  <a:lnTo>
                    <a:pt x="10050" y="1124356"/>
                  </a:lnTo>
                  <a:lnTo>
                    <a:pt x="17729" y="1170084"/>
                  </a:lnTo>
                  <a:lnTo>
                    <a:pt x="27487" y="1215074"/>
                  </a:lnTo>
                  <a:lnTo>
                    <a:pt x="39273" y="1259272"/>
                  </a:lnTo>
                  <a:lnTo>
                    <a:pt x="53034" y="1302627"/>
                  </a:lnTo>
                  <a:lnTo>
                    <a:pt x="68719" y="1345089"/>
                  </a:lnTo>
                  <a:lnTo>
                    <a:pt x="86278" y="1386604"/>
                  </a:lnTo>
                  <a:lnTo>
                    <a:pt x="105658" y="1427123"/>
                  </a:lnTo>
                  <a:lnTo>
                    <a:pt x="126807" y="1466593"/>
                  </a:lnTo>
                  <a:lnTo>
                    <a:pt x="149675" y="1504962"/>
                  </a:lnTo>
                  <a:lnTo>
                    <a:pt x="174209" y="1542180"/>
                  </a:lnTo>
                  <a:lnTo>
                    <a:pt x="200359" y="1578195"/>
                  </a:lnTo>
                  <a:lnTo>
                    <a:pt x="228073" y="1612955"/>
                  </a:lnTo>
                  <a:lnTo>
                    <a:pt x="257299" y="1646408"/>
                  </a:lnTo>
                  <a:lnTo>
                    <a:pt x="287985" y="1678505"/>
                  </a:lnTo>
                  <a:lnTo>
                    <a:pt x="320081" y="1709191"/>
                  </a:lnTo>
                  <a:lnTo>
                    <a:pt x="353535" y="1738417"/>
                  </a:lnTo>
                  <a:lnTo>
                    <a:pt x="388294" y="1766131"/>
                  </a:lnTo>
                  <a:lnTo>
                    <a:pt x="424309" y="1792281"/>
                  </a:lnTo>
                  <a:lnTo>
                    <a:pt x="461527" y="1816816"/>
                  </a:lnTo>
                  <a:lnTo>
                    <a:pt x="499896" y="1839684"/>
                  </a:lnTo>
                  <a:lnTo>
                    <a:pt x="539366" y="1860834"/>
                  </a:lnTo>
                  <a:lnTo>
                    <a:pt x="579884" y="1880214"/>
                  </a:lnTo>
                  <a:lnTo>
                    <a:pt x="621400" y="1897772"/>
                  </a:lnTo>
                  <a:lnTo>
                    <a:pt x="663861" y="1913458"/>
                  </a:lnTo>
                  <a:lnTo>
                    <a:pt x="707217" y="1927219"/>
                  </a:lnTo>
                  <a:lnTo>
                    <a:pt x="751415" y="1939005"/>
                  </a:lnTo>
                  <a:lnTo>
                    <a:pt x="796404" y="1948763"/>
                  </a:lnTo>
                  <a:lnTo>
                    <a:pt x="842134" y="1956443"/>
                  </a:lnTo>
                  <a:lnTo>
                    <a:pt x="888551" y="1961992"/>
                  </a:lnTo>
                  <a:lnTo>
                    <a:pt x="935605" y="1965359"/>
                  </a:lnTo>
                  <a:lnTo>
                    <a:pt x="983244" y="1966493"/>
                  </a:lnTo>
                  <a:lnTo>
                    <a:pt x="1030882" y="1965359"/>
                  </a:lnTo>
                  <a:lnTo>
                    <a:pt x="1077936" y="1961992"/>
                  </a:lnTo>
                  <a:lnTo>
                    <a:pt x="1124353" y="1956443"/>
                  </a:lnTo>
                  <a:lnTo>
                    <a:pt x="1170082" y="1948763"/>
                  </a:lnTo>
                  <a:lnTo>
                    <a:pt x="1215071" y="1939005"/>
                  </a:lnTo>
                  <a:lnTo>
                    <a:pt x="1259269" y="1927219"/>
                  </a:lnTo>
                  <a:lnTo>
                    <a:pt x="1302625" y="1913458"/>
                  </a:lnTo>
                  <a:lnTo>
                    <a:pt x="1345086" y="1897772"/>
                  </a:lnTo>
                  <a:lnTo>
                    <a:pt x="1386602" y="1880214"/>
                  </a:lnTo>
                  <a:lnTo>
                    <a:pt x="1427120" y="1860834"/>
                  </a:lnTo>
                  <a:lnTo>
                    <a:pt x="1466590" y="1839684"/>
                  </a:lnTo>
                  <a:lnTo>
                    <a:pt x="1504960" y="1816816"/>
                  </a:lnTo>
                  <a:lnTo>
                    <a:pt x="1542177" y="1792281"/>
                  </a:lnTo>
                  <a:lnTo>
                    <a:pt x="1578192" y="1766131"/>
                  </a:lnTo>
                  <a:lnTo>
                    <a:pt x="1612952" y="1738417"/>
                  </a:lnTo>
                  <a:lnTo>
                    <a:pt x="1646406" y="1709191"/>
                  </a:lnTo>
                  <a:lnTo>
                    <a:pt x="1678502" y="1678505"/>
                  </a:lnTo>
                  <a:lnTo>
                    <a:pt x="1709189" y="1646408"/>
                  </a:lnTo>
                  <a:lnTo>
                    <a:pt x="1738415" y="1612955"/>
                  </a:lnTo>
                  <a:lnTo>
                    <a:pt x="1766129" y="1578195"/>
                  </a:lnTo>
                  <a:lnTo>
                    <a:pt x="1792279" y="1542180"/>
                  </a:lnTo>
                  <a:lnTo>
                    <a:pt x="1816813" y="1504962"/>
                  </a:lnTo>
                  <a:lnTo>
                    <a:pt x="1839681" y="1466593"/>
                  </a:lnTo>
                  <a:lnTo>
                    <a:pt x="1860831" y="1427123"/>
                  </a:lnTo>
                  <a:lnTo>
                    <a:pt x="1880211" y="1386604"/>
                  </a:lnTo>
                  <a:lnTo>
                    <a:pt x="1897770" y="1345089"/>
                  </a:lnTo>
                  <a:lnTo>
                    <a:pt x="1913455" y="1302627"/>
                  </a:lnTo>
                  <a:lnTo>
                    <a:pt x="1927217" y="1259272"/>
                  </a:lnTo>
                  <a:lnTo>
                    <a:pt x="1939002" y="1215074"/>
                  </a:lnTo>
                  <a:lnTo>
                    <a:pt x="1948761" y="1170084"/>
                  </a:lnTo>
                  <a:lnTo>
                    <a:pt x="1956440" y="1124356"/>
                  </a:lnTo>
                  <a:lnTo>
                    <a:pt x="1961989" y="1077939"/>
                  </a:lnTo>
                  <a:lnTo>
                    <a:pt x="1965357" y="1030885"/>
                  </a:lnTo>
                  <a:lnTo>
                    <a:pt x="1966490" y="983246"/>
                  </a:lnTo>
                  <a:lnTo>
                    <a:pt x="1965357" y="935607"/>
                  </a:lnTo>
                  <a:lnTo>
                    <a:pt x="1961989" y="888554"/>
                  </a:lnTo>
                  <a:lnTo>
                    <a:pt x="1956440" y="842137"/>
                  </a:lnTo>
                  <a:lnTo>
                    <a:pt x="1948761" y="796408"/>
                  </a:lnTo>
                  <a:lnTo>
                    <a:pt x="1939002" y="751419"/>
                  </a:lnTo>
                  <a:lnTo>
                    <a:pt x="1927217" y="707221"/>
                  </a:lnTo>
                  <a:lnTo>
                    <a:pt x="1913455" y="663865"/>
                  </a:lnTo>
                  <a:lnTo>
                    <a:pt x="1897770" y="621404"/>
                  </a:lnTo>
                  <a:lnTo>
                    <a:pt x="1880211" y="579888"/>
                  </a:lnTo>
                  <a:lnTo>
                    <a:pt x="1860831" y="539370"/>
                  </a:lnTo>
                  <a:lnTo>
                    <a:pt x="1839681" y="499900"/>
                  </a:lnTo>
                  <a:lnTo>
                    <a:pt x="1816813" y="461530"/>
                  </a:lnTo>
                  <a:lnTo>
                    <a:pt x="1792279" y="424312"/>
                  </a:lnTo>
                  <a:lnTo>
                    <a:pt x="1766129" y="388298"/>
                  </a:lnTo>
                  <a:lnTo>
                    <a:pt x="1738415" y="353538"/>
                  </a:lnTo>
                  <a:lnTo>
                    <a:pt x="1709189" y="320084"/>
                  </a:lnTo>
                  <a:lnTo>
                    <a:pt x="1678502" y="287988"/>
                  </a:lnTo>
                  <a:lnTo>
                    <a:pt x="1646406" y="257301"/>
                  </a:lnTo>
                  <a:lnTo>
                    <a:pt x="1612952" y="228075"/>
                  </a:lnTo>
                  <a:lnTo>
                    <a:pt x="1578192" y="200361"/>
                  </a:lnTo>
                  <a:lnTo>
                    <a:pt x="1542177" y="174211"/>
                  </a:lnTo>
                  <a:lnTo>
                    <a:pt x="1504960" y="149676"/>
                  </a:lnTo>
                  <a:lnTo>
                    <a:pt x="1466590" y="126808"/>
                  </a:lnTo>
                  <a:lnTo>
                    <a:pt x="1427120" y="105659"/>
                  </a:lnTo>
                  <a:lnTo>
                    <a:pt x="1386602" y="86279"/>
                  </a:lnTo>
                  <a:lnTo>
                    <a:pt x="1345086" y="68720"/>
                  </a:lnTo>
                  <a:lnTo>
                    <a:pt x="1302625" y="53034"/>
                  </a:lnTo>
                  <a:lnTo>
                    <a:pt x="1259269" y="39273"/>
                  </a:lnTo>
                  <a:lnTo>
                    <a:pt x="1215071" y="27487"/>
                  </a:lnTo>
                  <a:lnTo>
                    <a:pt x="1170082" y="17729"/>
                  </a:lnTo>
                  <a:lnTo>
                    <a:pt x="1124353" y="10050"/>
                  </a:lnTo>
                  <a:lnTo>
                    <a:pt x="1077936" y="4501"/>
                  </a:lnTo>
                  <a:lnTo>
                    <a:pt x="1030882" y="1133"/>
                  </a:lnTo>
                  <a:lnTo>
                    <a:pt x="983244" y="0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065070" y="4195064"/>
              <a:ext cx="1336436" cy="450123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0" tIns="39370" rIns="0" bIns="0" rtlCol="0">
              <a:spAutoFit/>
            </a:bodyPr>
            <a:lstStyle/>
            <a:p>
              <a:pPr marL="12700" marR="5080" indent="294640">
                <a:lnSpc>
                  <a:spcPts val="1610"/>
                </a:lnSpc>
                <a:spcBef>
                  <a:spcPts val="310"/>
                </a:spcBef>
              </a:pPr>
              <a:r>
                <a:rPr sz="1500" b="1" spc="-10" dirty="0" err="1" smtClean="0">
                  <a:solidFill>
                    <a:schemeClr val="tx2">
                      <a:lumMod val="50000"/>
                    </a:schemeClr>
                  </a:solidFill>
                  <a:latin typeface="Trebuchet MS"/>
                  <a:cs typeface="Trebuchet MS"/>
                </a:rPr>
                <a:t>Koszty</a:t>
              </a:r>
              <a:r>
                <a:rPr sz="1500" b="1" spc="-10" dirty="0" smtClean="0">
                  <a:solidFill>
                    <a:schemeClr val="tx2">
                      <a:lumMod val="50000"/>
                    </a:schemeClr>
                  </a:solidFill>
                  <a:latin typeface="Trebuchet MS"/>
                  <a:cs typeface="Trebuchet MS"/>
                </a:rPr>
                <a:t> </a:t>
              </a:r>
              <a:r>
                <a:rPr sz="1500" b="1" spc="-10" dirty="0" err="1" smtClean="0">
                  <a:solidFill>
                    <a:schemeClr val="tx2">
                      <a:lumMod val="50000"/>
                    </a:schemeClr>
                  </a:solidFill>
                  <a:latin typeface="Trebuchet MS"/>
                  <a:cs typeface="Trebuchet MS"/>
                </a:rPr>
                <a:t>bezpośrednie</a:t>
              </a:r>
              <a:endParaRPr sz="1500" b="1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956166" y="4000500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8200" y="284480"/>
                  </a:moveTo>
                  <a:lnTo>
                    <a:pt x="553224" y="284480"/>
                  </a:lnTo>
                  <a:lnTo>
                    <a:pt x="553224" y="0"/>
                  </a:lnTo>
                  <a:lnTo>
                    <a:pt x="284962" y="0"/>
                  </a:lnTo>
                  <a:lnTo>
                    <a:pt x="284962" y="284480"/>
                  </a:lnTo>
                  <a:lnTo>
                    <a:pt x="0" y="284480"/>
                  </a:lnTo>
                  <a:lnTo>
                    <a:pt x="0" y="553720"/>
                  </a:lnTo>
                  <a:lnTo>
                    <a:pt x="284962" y="553720"/>
                  </a:lnTo>
                  <a:lnTo>
                    <a:pt x="284962" y="838200"/>
                  </a:lnTo>
                  <a:lnTo>
                    <a:pt x="553224" y="838200"/>
                  </a:lnTo>
                  <a:lnTo>
                    <a:pt x="553224" y="553720"/>
                  </a:lnTo>
                  <a:lnTo>
                    <a:pt x="838200" y="553720"/>
                  </a:lnTo>
                  <a:lnTo>
                    <a:pt x="838200" y="284480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05224" y="3436353"/>
              <a:ext cx="1966595" cy="1966595"/>
            </a:xfrm>
            <a:custGeom>
              <a:avLst/>
              <a:gdLst/>
              <a:ahLst/>
              <a:cxnLst/>
              <a:rect l="l" t="t" r="r" b="b"/>
              <a:pathLst>
                <a:path w="1966595" h="1966595">
                  <a:moveTo>
                    <a:pt x="983246" y="0"/>
                  </a:moveTo>
                  <a:lnTo>
                    <a:pt x="935606" y="1133"/>
                  </a:lnTo>
                  <a:lnTo>
                    <a:pt x="888552" y="4501"/>
                  </a:lnTo>
                  <a:lnTo>
                    <a:pt x="842134" y="10050"/>
                  </a:lnTo>
                  <a:lnTo>
                    <a:pt x="796404" y="17729"/>
                  </a:lnTo>
                  <a:lnTo>
                    <a:pt x="751415" y="27487"/>
                  </a:lnTo>
                  <a:lnTo>
                    <a:pt x="707216" y="39273"/>
                  </a:lnTo>
                  <a:lnTo>
                    <a:pt x="663860" y="53034"/>
                  </a:lnTo>
                  <a:lnTo>
                    <a:pt x="621399" y="68720"/>
                  </a:lnTo>
                  <a:lnTo>
                    <a:pt x="579883" y="86279"/>
                  </a:lnTo>
                  <a:lnTo>
                    <a:pt x="539364" y="105659"/>
                  </a:lnTo>
                  <a:lnTo>
                    <a:pt x="499894" y="126808"/>
                  </a:lnTo>
                  <a:lnTo>
                    <a:pt x="461525" y="149676"/>
                  </a:lnTo>
                  <a:lnTo>
                    <a:pt x="424307" y="174211"/>
                  </a:lnTo>
                  <a:lnTo>
                    <a:pt x="388292" y="200361"/>
                  </a:lnTo>
                  <a:lnTo>
                    <a:pt x="353532" y="228075"/>
                  </a:lnTo>
                  <a:lnTo>
                    <a:pt x="320079" y="257301"/>
                  </a:lnTo>
                  <a:lnTo>
                    <a:pt x="287983" y="287988"/>
                  </a:lnTo>
                  <a:lnTo>
                    <a:pt x="257297" y="320084"/>
                  </a:lnTo>
                  <a:lnTo>
                    <a:pt x="228071" y="353538"/>
                  </a:lnTo>
                  <a:lnTo>
                    <a:pt x="200357" y="388298"/>
                  </a:lnTo>
                  <a:lnTo>
                    <a:pt x="174208" y="424312"/>
                  </a:lnTo>
                  <a:lnTo>
                    <a:pt x="149673" y="461530"/>
                  </a:lnTo>
                  <a:lnTo>
                    <a:pt x="126806" y="499900"/>
                  </a:lnTo>
                  <a:lnTo>
                    <a:pt x="105656" y="539370"/>
                  </a:lnTo>
                  <a:lnTo>
                    <a:pt x="86277" y="579888"/>
                  </a:lnTo>
                  <a:lnTo>
                    <a:pt x="68719" y="621404"/>
                  </a:lnTo>
                  <a:lnTo>
                    <a:pt x="53033" y="663865"/>
                  </a:lnTo>
                  <a:lnTo>
                    <a:pt x="39272" y="707221"/>
                  </a:lnTo>
                  <a:lnTo>
                    <a:pt x="27487" y="751419"/>
                  </a:lnTo>
                  <a:lnTo>
                    <a:pt x="17729" y="796408"/>
                  </a:lnTo>
                  <a:lnTo>
                    <a:pt x="10049" y="842137"/>
                  </a:lnTo>
                  <a:lnTo>
                    <a:pt x="4500" y="888554"/>
                  </a:lnTo>
                  <a:lnTo>
                    <a:pt x="1133" y="935607"/>
                  </a:lnTo>
                  <a:lnTo>
                    <a:pt x="0" y="983246"/>
                  </a:lnTo>
                  <a:lnTo>
                    <a:pt x="1133" y="1030885"/>
                  </a:lnTo>
                  <a:lnTo>
                    <a:pt x="4500" y="1077939"/>
                  </a:lnTo>
                  <a:lnTo>
                    <a:pt x="10049" y="1124356"/>
                  </a:lnTo>
                  <a:lnTo>
                    <a:pt x="17729" y="1170084"/>
                  </a:lnTo>
                  <a:lnTo>
                    <a:pt x="27487" y="1215074"/>
                  </a:lnTo>
                  <a:lnTo>
                    <a:pt x="39272" y="1259272"/>
                  </a:lnTo>
                  <a:lnTo>
                    <a:pt x="53033" y="1302627"/>
                  </a:lnTo>
                  <a:lnTo>
                    <a:pt x="68719" y="1345089"/>
                  </a:lnTo>
                  <a:lnTo>
                    <a:pt x="86277" y="1386604"/>
                  </a:lnTo>
                  <a:lnTo>
                    <a:pt x="105656" y="1427123"/>
                  </a:lnTo>
                  <a:lnTo>
                    <a:pt x="126806" y="1466593"/>
                  </a:lnTo>
                  <a:lnTo>
                    <a:pt x="149673" y="1504962"/>
                  </a:lnTo>
                  <a:lnTo>
                    <a:pt x="174208" y="1542180"/>
                  </a:lnTo>
                  <a:lnTo>
                    <a:pt x="200357" y="1578195"/>
                  </a:lnTo>
                  <a:lnTo>
                    <a:pt x="228071" y="1612955"/>
                  </a:lnTo>
                  <a:lnTo>
                    <a:pt x="257297" y="1646408"/>
                  </a:lnTo>
                  <a:lnTo>
                    <a:pt x="287983" y="1678505"/>
                  </a:lnTo>
                  <a:lnTo>
                    <a:pt x="320079" y="1709191"/>
                  </a:lnTo>
                  <a:lnTo>
                    <a:pt x="353532" y="1738417"/>
                  </a:lnTo>
                  <a:lnTo>
                    <a:pt x="388292" y="1766131"/>
                  </a:lnTo>
                  <a:lnTo>
                    <a:pt x="424307" y="1792281"/>
                  </a:lnTo>
                  <a:lnTo>
                    <a:pt x="461525" y="1816816"/>
                  </a:lnTo>
                  <a:lnTo>
                    <a:pt x="499894" y="1839684"/>
                  </a:lnTo>
                  <a:lnTo>
                    <a:pt x="539364" y="1860834"/>
                  </a:lnTo>
                  <a:lnTo>
                    <a:pt x="579883" y="1880214"/>
                  </a:lnTo>
                  <a:lnTo>
                    <a:pt x="621399" y="1897772"/>
                  </a:lnTo>
                  <a:lnTo>
                    <a:pt x="663860" y="1913458"/>
                  </a:lnTo>
                  <a:lnTo>
                    <a:pt x="707216" y="1927219"/>
                  </a:lnTo>
                  <a:lnTo>
                    <a:pt x="751415" y="1939005"/>
                  </a:lnTo>
                  <a:lnTo>
                    <a:pt x="796404" y="1948763"/>
                  </a:lnTo>
                  <a:lnTo>
                    <a:pt x="842134" y="1956443"/>
                  </a:lnTo>
                  <a:lnTo>
                    <a:pt x="888552" y="1961992"/>
                  </a:lnTo>
                  <a:lnTo>
                    <a:pt x="935606" y="1965359"/>
                  </a:lnTo>
                  <a:lnTo>
                    <a:pt x="983246" y="1966493"/>
                  </a:lnTo>
                  <a:lnTo>
                    <a:pt x="1030885" y="1965359"/>
                  </a:lnTo>
                  <a:lnTo>
                    <a:pt x="1077938" y="1961992"/>
                  </a:lnTo>
                  <a:lnTo>
                    <a:pt x="1124355" y="1956443"/>
                  </a:lnTo>
                  <a:lnTo>
                    <a:pt x="1170084" y="1948763"/>
                  </a:lnTo>
                  <a:lnTo>
                    <a:pt x="1215073" y="1939005"/>
                  </a:lnTo>
                  <a:lnTo>
                    <a:pt x="1259271" y="1927219"/>
                  </a:lnTo>
                  <a:lnTo>
                    <a:pt x="1302626" y="1913458"/>
                  </a:lnTo>
                  <a:lnTo>
                    <a:pt x="1345087" y="1897772"/>
                  </a:lnTo>
                  <a:lnTo>
                    <a:pt x="1386602" y="1880214"/>
                  </a:lnTo>
                  <a:lnTo>
                    <a:pt x="1427120" y="1860834"/>
                  </a:lnTo>
                  <a:lnTo>
                    <a:pt x="1466589" y="1839684"/>
                  </a:lnTo>
                  <a:lnTo>
                    <a:pt x="1504958" y="1816816"/>
                  </a:lnTo>
                  <a:lnTo>
                    <a:pt x="1542176" y="1792281"/>
                  </a:lnTo>
                  <a:lnTo>
                    <a:pt x="1578190" y="1766131"/>
                  </a:lnTo>
                  <a:lnTo>
                    <a:pt x="1612949" y="1738417"/>
                  </a:lnTo>
                  <a:lnTo>
                    <a:pt x="1646403" y="1709191"/>
                  </a:lnTo>
                  <a:lnTo>
                    <a:pt x="1678498" y="1678505"/>
                  </a:lnTo>
                  <a:lnTo>
                    <a:pt x="1709184" y="1646408"/>
                  </a:lnTo>
                  <a:lnTo>
                    <a:pt x="1738410" y="1612955"/>
                  </a:lnTo>
                  <a:lnTo>
                    <a:pt x="1766123" y="1578195"/>
                  </a:lnTo>
                  <a:lnTo>
                    <a:pt x="1792273" y="1542180"/>
                  </a:lnTo>
                  <a:lnTo>
                    <a:pt x="1816807" y="1504962"/>
                  </a:lnTo>
                  <a:lnTo>
                    <a:pt x="1839674" y="1466593"/>
                  </a:lnTo>
                  <a:lnTo>
                    <a:pt x="1860824" y="1427123"/>
                  </a:lnTo>
                  <a:lnTo>
                    <a:pt x="1880203" y="1386604"/>
                  </a:lnTo>
                  <a:lnTo>
                    <a:pt x="1897761" y="1345089"/>
                  </a:lnTo>
                  <a:lnTo>
                    <a:pt x="1913447" y="1302627"/>
                  </a:lnTo>
                  <a:lnTo>
                    <a:pt x="1927208" y="1259272"/>
                  </a:lnTo>
                  <a:lnTo>
                    <a:pt x="1938993" y="1215074"/>
                  </a:lnTo>
                  <a:lnTo>
                    <a:pt x="1948751" y="1170084"/>
                  </a:lnTo>
                  <a:lnTo>
                    <a:pt x="1956430" y="1124356"/>
                  </a:lnTo>
                  <a:lnTo>
                    <a:pt x="1961979" y="1077939"/>
                  </a:lnTo>
                  <a:lnTo>
                    <a:pt x="1965346" y="1030885"/>
                  </a:lnTo>
                  <a:lnTo>
                    <a:pt x="1966480" y="983246"/>
                  </a:lnTo>
                  <a:lnTo>
                    <a:pt x="1965346" y="935607"/>
                  </a:lnTo>
                  <a:lnTo>
                    <a:pt x="1961979" y="888554"/>
                  </a:lnTo>
                  <a:lnTo>
                    <a:pt x="1956430" y="842137"/>
                  </a:lnTo>
                  <a:lnTo>
                    <a:pt x="1948751" y="796408"/>
                  </a:lnTo>
                  <a:lnTo>
                    <a:pt x="1938993" y="751419"/>
                  </a:lnTo>
                  <a:lnTo>
                    <a:pt x="1927208" y="707221"/>
                  </a:lnTo>
                  <a:lnTo>
                    <a:pt x="1913447" y="663865"/>
                  </a:lnTo>
                  <a:lnTo>
                    <a:pt x="1897761" y="621404"/>
                  </a:lnTo>
                  <a:lnTo>
                    <a:pt x="1880203" y="579888"/>
                  </a:lnTo>
                  <a:lnTo>
                    <a:pt x="1860824" y="539370"/>
                  </a:lnTo>
                  <a:lnTo>
                    <a:pt x="1839674" y="499900"/>
                  </a:lnTo>
                  <a:lnTo>
                    <a:pt x="1816807" y="461530"/>
                  </a:lnTo>
                  <a:lnTo>
                    <a:pt x="1792273" y="424312"/>
                  </a:lnTo>
                  <a:lnTo>
                    <a:pt x="1766123" y="388298"/>
                  </a:lnTo>
                  <a:lnTo>
                    <a:pt x="1738410" y="353538"/>
                  </a:lnTo>
                  <a:lnTo>
                    <a:pt x="1709184" y="320084"/>
                  </a:lnTo>
                  <a:lnTo>
                    <a:pt x="1678498" y="287988"/>
                  </a:lnTo>
                  <a:lnTo>
                    <a:pt x="1646403" y="257301"/>
                  </a:lnTo>
                  <a:lnTo>
                    <a:pt x="1612949" y="228075"/>
                  </a:lnTo>
                  <a:lnTo>
                    <a:pt x="1578190" y="200361"/>
                  </a:lnTo>
                  <a:lnTo>
                    <a:pt x="1542176" y="174211"/>
                  </a:lnTo>
                  <a:lnTo>
                    <a:pt x="1504958" y="149676"/>
                  </a:lnTo>
                  <a:lnTo>
                    <a:pt x="1466589" y="126808"/>
                  </a:lnTo>
                  <a:lnTo>
                    <a:pt x="1427120" y="105659"/>
                  </a:lnTo>
                  <a:lnTo>
                    <a:pt x="1386602" y="86279"/>
                  </a:lnTo>
                  <a:lnTo>
                    <a:pt x="1345087" y="68720"/>
                  </a:lnTo>
                  <a:lnTo>
                    <a:pt x="1302626" y="53034"/>
                  </a:lnTo>
                  <a:lnTo>
                    <a:pt x="1259271" y="39273"/>
                  </a:lnTo>
                  <a:lnTo>
                    <a:pt x="1215073" y="27487"/>
                  </a:lnTo>
                  <a:lnTo>
                    <a:pt x="1170084" y="17729"/>
                  </a:lnTo>
                  <a:lnTo>
                    <a:pt x="1124355" y="10050"/>
                  </a:lnTo>
                  <a:lnTo>
                    <a:pt x="1077938" y="4501"/>
                  </a:lnTo>
                  <a:lnTo>
                    <a:pt x="1030885" y="1133"/>
                  </a:lnTo>
                  <a:lnTo>
                    <a:pt x="983246" y="0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4619550" y="4195064"/>
              <a:ext cx="1033118" cy="450123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0" tIns="39370" rIns="0" bIns="0" rtlCol="0">
              <a:spAutoFit/>
            </a:bodyPr>
            <a:lstStyle/>
            <a:p>
              <a:pPr marL="12700" marR="5080" indent="144145">
                <a:lnSpc>
                  <a:spcPts val="1610"/>
                </a:lnSpc>
                <a:spcBef>
                  <a:spcPts val="310"/>
                </a:spcBef>
              </a:pPr>
              <a:r>
                <a:rPr sz="1500" b="1" spc="-10" dirty="0" err="1" smtClean="0">
                  <a:solidFill>
                    <a:schemeClr val="tx2">
                      <a:lumMod val="50000"/>
                    </a:schemeClr>
                  </a:solidFill>
                  <a:latin typeface="Trebuchet MS"/>
                  <a:cs typeface="Trebuchet MS"/>
                </a:rPr>
                <a:t>Koszty</a:t>
              </a:r>
              <a:r>
                <a:rPr sz="1500" spc="-10" dirty="0" smtClean="0">
                  <a:solidFill>
                    <a:schemeClr val="tx2">
                      <a:lumMod val="50000"/>
                    </a:schemeClr>
                  </a:solidFill>
                  <a:latin typeface="Trebuchet MS"/>
                  <a:cs typeface="Trebuchet MS"/>
                </a:rPr>
                <a:t> </a:t>
              </a:r>
              <a:r>
                <a:rPr sz="1500" b="1" spc="-10" dirty="0" err="1" smtClean="0">
                  <a:solidFill>
                    <a:schemeClr val="tx2">
                      <a:lumMod val="50000"/>
                    </a:schemeClr>
                  </a:solidFill>
                  <a:latin typeface="Trebuchet MS"/>
                  <a:cs typeface="Trebuchet MS"/>
                </a:rPr>
                <a:t>pośrednie</a:t>
              </a:r>
              <a:endParaRPr sz="1500" b="1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382575" y="4084269"/>
              <a:ext cx="838200" cy="268605"/>
            </a:xfrm>
            <a:custGeom>
              <a:avLst/>
              <a:gdLst/>
              <a:ahLst/>
              <a:cxnLst/>
              <a:rect l="l" t="t" r="r" b="b"/>
              <a:pathLst>
                <a:path w="838200" h="268604">
                  <a:moveTo>
                    <a:pt x="838187" y="0"/>
                  </a:moveTo>
                  <a:lnTo>
                    <a:pt x="0" y="0"/>
                  </a:lnTo>
                  <a:lnTo>
                    <a:pt x="0" y="268262"/>
                  </a:lnTo>
                  <a:lnTo>
                    <a:pt x="838187" y="268262"/>
                  </a:lnTo>
                  <a:lnTo>
                    <a:pt x="838187" y="0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82575" y="4486668"/>
              <a:ext cx="838200" cy="268605"/>
            </a:xfrm>
            <a:custGeom>
              <a:avLst/>
              <a:gdLst/>
              <a:ahLst/>
              <a:cxnLst/>
              <a:rect l="l" t="t" r="r" b="b"/>
              <a:pathLst>
                <a:path w="838200" h="268604">
                  <a:moveTo>
                    <a:pt x="838187" y="0"/>
                  </a:moveTo>
                  <a:lnTo>
                    <a:pt x="0" y="0"/>
                  </a:lnTo>
                  <a:lnTo>
                    <a:pt x="0" y="268262"/>
                  </a:lnTo>
                  <a:lnTo>
                    <a:pt x="838187" y="268262"/>
                  </a:lnTo>
                  <a:lnTo>
                    <a:pt x="838187" y="0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object 10"/>
            <p:cNvGrpSpPr/>
            <p:nvPr/>
          </p:nvGrpSpPr>
          <p:grpSpPr>
            <a:xfrm>
              <a:off x="7522108" y="3426828"/>
              <a:ext cx="1985645" cy="1985645"/>
              <a:chOff x="7522108" y="3452228"/>
              <a:chExt cx="1985645" cy="198564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" name="object 11"/>
              <p:cNvSpPr/>
              <p:nvPr/>
            </p:nvSpPr>
            <p:spPr>
              <a:xfrm>
                <a:off x="7531633" y="3461753"/>
                <a:ext cx="1966595" cy="1966595"/>
              </a:xfrm>
              <a:custGeom>
                <a:avLst/>
                <a:gdLst/>
                <a:ahLst/>
                <a:cxnLst/>
                <a:rect l="l" t="t" r="r" b="b"/>
                <a:pathLst>
                  <a:path w="1966595" h="1966595">
                    <a:moveTo>
                      <a:pt x="983233" y="0"/>
                    </a:moveTo>
                    <a:lnTo>
                      <a:pt x="935595" y="1133"/>
                    </a:lnTo>
                    <a:lnTo>
                      <a:pt x="888541" y="4501"/>
                    </a:lnTo>
                    <a:lnTo>
                      <a:pt x="842124" y="10050"/>
                    </a:lnTo>
                    <a:lnTo>
                      <a:pt x="796396" y="17729"/>
                    </a:lnTo>
                    <a:lnTo>
                      <a:pt x="751407" y="27487"/>
                    </a:lnTo>
                    <a:lnTo>
                      <a:pt x="707209" y="39273"/>
                    </a:lnTo>
                    <a:lnTo>
                      <a:pt x="663854" y="53034"/>
                    </a:lnTo>
                    <a:lnTo>
                      <a:pt x="621393" y="68720"/>
                    </a:lnTo>
                    <a:lnTo>
                      <a:pt x="579878" y="86279"/>
                    </a:lnTo>
                    <a:lnTo>
                      <a:pt x="539360" y="105659"/>
                    </a:lnTo>
                    <a:lnTo>
                      <a:pt x="499890" y="126808"/>
                    </a:lnTo>
                    <a:lnTo>
                      <a:pt x="461521" y="149676"/>
                    </a:lnTo>
                    <a:lnTo>
                      <a:pt x="424304" y="174211"/>
                    </a:lnTo>
                    <a:lnTo>
                      <a:pt x="388290" y="200361"/>
                    </a:lnTo>
                    <a:lnTo>
                      <a:pt x="353530" y="228075"/>
                    </a:lnTo>
                    <a:lnTo>
                      <a:pt x="320077" y="257301"/>
                    </a:lnTo>
                    <a:lnTo>
                      <a:pt x="287982" y="287988"/>
                    </a:lnTo>
                    <a:lnTo>
                      <a:pt x="257295" y="320084"/>
                    </a:lnTo>
                    <a:lnTo>
                      <a:pt x="228070" y="353538"/>
                    </a:lnTo>
                    <a:lnTo>
                      <a:pt x="200357" y="388298"/>
                    </a:lnTo>
                    <a:lnTo>
                      <a:pt x="174207" y="424312"/>
                    </a:lnTo>
                    <a:lnTo>
                      <a:pt x="149673" y="461530"/>
                    </a:lnTo>
                    <a:lnTo>
                      <a:pt x="126805" y="499900"/>
                    </a:lnTo>
                    <a:lnTo>
                      <a:pt x="105656" y="539370"/>
                    </a:lnTo>
                    <a:lnTo>
                      <a:pt x="86277" y="579888"/>
                    </a:lnTo>
                    <a:lnTo>
                      <a:pt x="68718" y="621404"/>
                    </a:lnTo>
                    <a:lnTo>
                      <a:pt x="53033" y="663865"/>
                    </a:lnTo>
                    <a:lnTo>
                      <a:pt x="39272" y="707221"/>
                    </a:lnTo>
                    <a:lnTo>
                      <a:pt x="27487" y="751419"/>
                    </a:lnTo>
                    <a:lnTo>
                      <a:pt x="17729" y="796408"/>
                    </a:lnTo>
                    <a:lnTo>
                      <a:pt x="10049" y="842137"/>
                    </a:lnTo>
                    <a:lnTo>
                      <a:pt x="4500" y="888554"/>
                    </a:lnTo>
                    <a:lnTo>
                      <a:pt x="1133" y="935607"/>
                    </a:lnTo>
                    <a:lnTo>
                      <a:pt x="0" y="983246"/>
                    </a:lnTo>
                    <a:lnTo>
                      <a:pt x="1133" y="1030885"/>
                    </a:lnTo>
                    <a:lnTo>
                      <a:pt x="4500" y="1077939"/>
                    </a:lnTo>
                    <a:lnTo>
                      <a:pt x="10049" y="1124356"/>
                    </a:lnTo>
                    <a:lnTo>
                      <a:pt x="17729" y="1170084"/>
                    </a:lnTo>
                    <a:lnTo>
                      <a:pt x="27487" y="1215074"/>
                    </a:lnTo>
                    <a:lnTo>
                      <a:pt x="39272" y="1259272"/>
                    </a:lnTo>
                    <a:lnTo>
                      <a:pt x="53033" y="1302627"/>
                    </a:lnTo>
                    <a:lnTo>
                      <a:pt x="68718" y="1345089"/>
                    </a:lnTo>
                    <a:lnTo>
                      <a:pt x="86277" y="1386604"/>
                    </a:lnTo>
                    <a:lnTo>
                      <a:pt x="105656" y="1427123"/>
                    </a:lnTo>
                    <a:lnTo>
                      <a:pt x="126805" y="1466593"/>
                    </a:lnTo>
                    <a:lnTo>
                      <a:pt x="149673" y="1504962"/>
                    </a:lnTo>
                    <a:lnTo>
                      <a:pt x="174207" y="1542180"/>
                    </a:lnTo>
                    <a:lnTo>
                      <a:pt x="200357" y="1578195"/>
                    </a:lnTo>
                    <a:lnTo>
                      <a:pt x="228070" y="1612955"/>
                    </a:lnTo>
                    <a:lnTo>
                      <a:pt x="257295" y="1646408"/>
                    </a:lnTo>
                    <a:lnTo>
                      <a:pt x="287982" y="1678505"/>
                    </a:lnTo>
                    <a:lnTo>
                      <a:pt x="320077" y="1709191"/>
                    </a:lnTo>
                    <a:lnTo>
                      <a:pt x="353530" y="1738417"/>
                    </a:lnTo>
                    <a:lnTo>
                      <a:pt x="388290" y="1766131"/>
                    </a:lnTo>
                    <a:lnTo>
                      <a:pt x="424304" y="1792281"/>
                    </a:lnTo>
                    <a:lnTo>
                      <a:pt x="461521" y="1816816"/>
                    </a:lnTo>
                    <a:lnTo>
                      <a:pt x="499890" y="1839684"/>
                    </a:lnTo>
                    <a:lnTo>
                      <a:pt x="539360" y="1860834"/>
                    </a:lnTo>
                    <a:lnTo>
                      <a:pt x="579878" y="1880214"/>
                    </a:lnTo>
                    <a:lnTo>
                      <a:pt x="621393" y="1897772"/>
                    </a:lnTo>
                    <a:lnTo>
                      <a:pt x="663854" y="1913458"/>
                    </a:lnTo>
                    <a:lnTo>
                      <a:pt x="707209" y="1927219"/>
                    </a:lnTo>
                    <a:lnTo>
                      <a:pt x="751407" y="1939005"/>
                    </a:lnTo>
                    <a:lnTo>
                      <a:pt x="796396" y="1948763"/>
                    </a:lnTo>
                    <a:lnTo>
                      <a:pt x="842124" y="1956443"/>
                    </a:lnTo>
                    <a:lnTo>
                      <a:pt x="888541" y="1961992"/>
                    </a:lnTo>
                    <a:lnTo>
                      <a:pt x="935595" y="1965359"/>
                    </a:lnTo>
                    <a:lnTo>
                      <a:pt x="983233" y="1966493"/>
                    </a:lnTo>
                    <a:lnTo>
                      <a:pt x="1030873" y="1965359"/>
                    </a:lnTo>
                    <a:lnTo>
                      <a:pt x="1077928" y="1961992"/>
                    </a:lnTo>
                    <a:lnTo>
                      <a:pt x="1124346" y="1956443"/>
                    </a:lnTo>
                    <a:lnTo>
                      <a:pt x="1170075" y="1948763"/>
                    </a:lnTo>
                    <a:lnTo>
                      <a:pt x="1215065" y="1939005"/>
                    </a:lnTo>
                    <a:lnTo>
                      <a:pt x="1259264" y="1927219"/>
                    </a:lnTo>
                    <a:lnTo>
                      <a:pt x="1302620" y="1913458"/>
                    </a:lnTo>
                    <a:lnTo>
                      <a:pt x="1345081" y="1897772"/>
                    </a:lnTo>
                    <a:lnTo>
                      <a:pt x="1386597" y="1880214"/>
                    </a:lnTo>
                    <a:lnTo>
                      <a:pt x="1427116" y="1860834"/>
                    </a:lnTo>
                    <a:lnTo>
                      <a:pt x="1466585" y="1839684"/>
                    </a:lnTo>
                    <a:lnTo>
                      <a:pt x="1504955" y="1816816"/>
                    </a:lnTo>
                    <a:lnTo>
                      <a:pt x="1542173" y="1792281"/>
                    </a:lnTo>
                    <a:lnTo>
                      <a:pt x="1578187" y="1766131"/>
                    </a:lnTo>
                    <a:lnTo>
                      <a:pt x="1612947" y="1738417"/>
                    </a:lnTo>
                    <a:lnTo>
                      <a:pt x="1646401" y="1709191"/>
                    </a:lnTo>
                    <a:lnTo>
                      <a:pt x="1678497" y="1678505"/>
                    </a:lnTo>
                    <a:lnTo>
                      <a:pt x="1709183" y="1646408"/>
                    </a:lnTo>
                    <a:lnTo>
                      <a:pt x="1738409" y="1612955"/>
                    </a:lnTo>
                    <a:lnTo>
                      <a:pt x="1766122" y="1578195"/>
                    </a:lnTo>
                    <a:lnTo>
                      <a:pt x="1792272" y="1542180"/>
                    </a:lnTo>
                    <a:lnTo>
                      <a:pt x="1816806" y="1504962"/>
                    </a:lnTo>
                    <a:lnTo>
                      <a:pt x="1839674" y="1466593"/>
                    </a:lnTo>
                    <a:lnTo>
                      <a:pt x="1860823" y="1427123"/>
                    </a:lnTo>
                    <a:lnTo>
                      <a:pt x="1880203" y="1386604"/>
                    </a:lnTo>
                    <a:lnTo>
                      <a:pt x="1897761" y="1345089"/>
                    </a:lnTo>
                    <a:lnTo>
                      <a:pt x="1913446" y="1302627"/>
                    </a:lnTo>
                    <a:lnTo>
                      <a:pt x="1927208" y="1259272"/>
                    </a:lnTo>
                    <a:lnTo>
                      <a:pt x="1938993" y="1215074"/>
                    </a:lnTo>
                    <a:lnTo>
                      <a:pt x="1948751" y="1170084"/>
                    </a:lnTo>
                    <a:lnTo>
                      <a:pt x="1956430" y="1124356"/>
                    </a:lnTo>
                    <a:lnTo>
                      <a:pt x="1961979" y="1077939"/>
                    </a:lnTo>
                    <a:lnTo>
                      <a:pt x="1965346" y="1030885"/>
                    </a:lnTo>
                    <a:lnTo>
                      <a:pt x="1966480" y="983246"/>
                    </a:lnTo>
                    <a:lnTo>
                      <a:pt x="1965346" y="935607"/>
                    </a:lnTo>
                    <a:lnTo>
                      <a:pt x="1961979" y="888554"/>
                    </a:lnTo>
                    <a:lnTo>
                      <a:pt x="1956430" y="842137"/>
                    </a:lnTo>
                    <a:lnTo>
                      <a:pt x="1948751" y="796408"/>
                    </a:lnTo>
                    <a:lnTo>
                      <a:pt x="1938993" y="751419"/>
                    </a:lnTo>
                    <a:lnTo>
                      <a:pt x="1927208" y="707221"/>
                    </a:lnTo>
                    <a:lnTo>
                      <a:pt x="1913446" y="663865"/>
                    </a:lnTo>
                    <a:lnTo>
                      <a:pt x="1897761" y="621404"/>
                    </a:lnTo>
                    <a:lnTo>
                      <a:pt x="1880203" y="579888"/>
                    </a:lnTo>
                    <a:lnTo>
                      <a:pt x="1860823" y="539370"/>
                    </a:lnTo>
                    <a:lnTo>
                      <a:pt x="1839674" y="499900"/>
                    </a:lnTo>
                    <a:lnTo>
                      <a:pt x="1816806" y="461530"/>
                    </a:lnTo>
                    <a:lnTo>
                      <a:pt x="1792272" y="424312"/>
                    </a:lnTo>
                    <a:lnTo>
                      <a:pt x="1766122" y="388298"/>
                    </a:lnTo>
                    <a:lnTo>
                      <a:pt x="1738409" y="353538"/>
                    </a:lnTo>
                    <a:lnTo>
                      <a:pt x="1709183" y="320084"/>
                    </a:lnTo>
                    <a:lnTo>
                      <a:pt x="1678497" y="287988"/>
                    </a:lnTo>
                    <a:lnTo>
                      <a:pt x="1646401" y="257301"/>
                    </a:lnTo>
                    <a:lnTo>
                      <a:pt x="1612947" y="228075"/>
                    </a:lnTo>
                    <a:lnTo>
                      <a:pt x="1578187" y="200361"/>
                    </a:lnTo>
                    <a:lnTo>
                      <a:pt x="1542173" y="174211"/>
                    </a:lnTo>
                    <a:lnTo>
                      <a:pt x="1504955" y="149676"/>
                    </a:lnTo>
                    <a:lnTo>
                      <a:pt x="1466585" y="126808"/>
                    </a:lnTo>
                    <a:lnTo>
                      <a:pt x="1427116" y="105659"/>
                    </a:lnTo>
                    <a:lnTo>
                      <a:pt x="1386597" y="86279"/>
                    </a:lnTo>
                    <a:lnTo>
                      <a:pt x="1345081" y="68720"/>
                    </a:lnTo>
                    <a:lnTo>
                      <a:pt x="1302620" y="53034"/>
                    </a:lnTo>
                    <a:lnTo>
                      <a:pt x="1259264" y="39273"/>
                    </a:lnTo>
                    <a:lnTo>
                      <a:pt x="1215065" y="27487"/>
                    </a:lnTo>
                    <a:lnTo>
                      <a:pt x="1170075" y="17729"/>
                    </a:lnTo>
                    <a:lnTo>
                      <a:pt x="1124346" y="10050"/>
                    </a:lnTo>
                    <a:lnTo>
                      <a:pt x="1077928" y="4501"/>
                    </a:lnTo>
                    <a:lnTo>
                      <a:pt x="1030873" y="1133"/>
                    </a:lnTo>
                    <a:lnTo>
                      <a:pt x="983233" y="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7531633" y="3461753"/>
                <a:ext cx="1966595" cy="1966595"/>
              </a:xfrm>
              <a:custGeom>
                <a:avLst/>
                <a:gdLst/>
                <a:ahLst/>
                <a:cxnLst/>
                <a:rect l="l" t="t" r="r" b="b"/>
                <a:pathLst>
                  <a:path w="1966595" h="1966595">
                    <a:moveTo>
                      <a:pt x="0" y="983243"/>
                    </a:moveTo>
                    <a:lnTo>
                      <a:pt x="1133" y="935604"/>
                    </a:lnTo>
                    <a:lnTo>
                      <a:pt x="4501" y="888550"/>
                    </a:lnTo>
                    <a:lnTo>
                      <a:pt x="10050" y="842133"/>
                    </a:lnTo>
                    <a:lnTo>
                      <a:pt x="17729" y="796404"/>
                    </a:lnTo>
                    <a:lnTo>
                      <a:pt x="27487" y="751415"/>
                    </a:lnTo>
                    <a:lnTo>
                      <a:pt x="39272" y="707216"/>
                    </a:lnTo>
                    <a:lnTo>
                      <a:pt x="53034" y="663861"/>
                    </a:lnTo>
                    <a:lnTo>
                      <a:pt x="68719" y="621400"/>
                    </a:lnTo>
                    <a:lnTo>
                      <a:pt x="86278" y="579884"/>
                    </a:lnTo>
                    <a:lnTo>
                      <a:pt x="105657" y="539366"/>
                    </a:lnTo>
                    <a:lnTo>
                      <a:pt x="126807" y="499896"/>
                    </a:lnTo>
                    <a:lnTo>
                      <a:pt x="149675" y="461526"/>
                    </a:lnTo>
                    <a:lnTo>
                      <a:pt x="174209" y="424309"/>
                    </a:lnTo>
                    <a:lnTo>
                      <a:pt x="200359" y="388294"/>
                    </a:lnTo>
                    <a:lnTo>
                      <a:pt x="228073" y="353534"/>
                    </a:lnTo>
                    <a:lnTo>
                      <a:pt x="257298" y="320081"/>
                    </a:lnTo>
                    <a:lnTo>
                      <a:pt x="287985" y="287985"/>
                    </a:lnTo>
                    <a:lnTo>
                      <a:pt x="320081" y="257298"/>
                    </a:lnTo>
                    <a:lnTo>
                      <a:pt x="353534" y="228073"/>
                    </a:lnTo>
                    <a:lnTo>
                      <a:pt x="388294" y="200359"/>
                    </a:lnTo>
                    <a:lnTo>
                      <a:pt x="424309" y="174209"/>
                    </a:lnTo>
                    <a:lnTo>
                      <a:pt x="461526" y="149675"/>
                    </a:lnTo>
                    <a:lnTo>
                      <a:pt x="499896" y="126807"/>
                    </a:lnTo>
                    <a:lnTo>
                      <a:pt x="539366" y="105657"/>
                    </a:lnTo>
                    <a:lnTo>
                      <a:pt x="579884" y="86278"/>
                    </a:lnTo>
                    <a:lnTo>
                      <a:pt x="621400" y="68719"/>
                    </a:lnTo>
                    <a:lnTo>
                      <a:pt x="663861" y="53034"/>
                    </a:lnTo>
                    <a:lnTo>
                      <a:pt x="707216" y="39272"/>
                    </a:lnTo>
                    <a:lnTo>
                      <a:pt x="751415" y="27487"/>
                    </a:lnTo>
                    <a:lnTo>
                      <a:pt x="796404" y="17729"/>
                    </a:lnTo>
                    <a:lnTo>
                      <a:pt x="842133" y="10050"/>
                    </a:lnTo>
                    <a:lnTo>
                      <a:pt x="888550" y="4501"/>
                    </a:lnTo>
                    <a:lnTo>
                      <a:pt x="935604" y="1133"/>
                    </a:lnTo>
                    <a:lnTo>
                      <a:pt x="983243" y="0"/>
                    </a:lnTo>
                    <a:lnTo>
                      <a:pt x="1030882" y="1133"/>
                    </a:lnTo>
                    <a:lnTo>
                      <a:pt x="1077936" y="4501"/>
                    </a:lnTo>
                    <a:lnTo>
                      <a:pt x="1124353" y="10050"/>
                    </a:lnTo>
                    <a:lnTo>
                      <a:pt x="1170082" y="17729"/>
                    </a:lnTo>
                    <a:lnTo>
                      <a:pt x="1215071" y="27487"/>
                    </a:lnTo>
                    <a:lnTo>
                      <a:pt x="1259269" y="39272"/>
                    </a:lnTo>
                    <a:lnTo>
                      <a:pt x="1302625" y="53034"/>
                    </a:lnTo>
                    <a:lnTo>
                      <a:pt x="1345086" y="68719"/>
                    </a:lnTo>
                    <a:lnTo>
                      <a:pt x="1386602" y="86278"/>
                    </a:lnTo>
                    <a:lnTo>
                      <a:pt x="1427120" y="105657"/>
                    </a:lnTo>
                    <a:lnTo>
                      <a:pt x="1466590" y="126807"/>
                    </a:lnTo>
                    <a:lnTo>
                      <a:pt x="1504960" y="149675"/>
                    </a:lnTo>
                    <a:lnTo>
                      <a:pt x="1542177" y="174209"/>
                    </a:lnTo>
                    <a:lnTo>
                      <a:pt x="1578192" y="200359"/>
                    </a:lnTo>
                    <a:lnTo>
                      <a:pt x="1612952" y="228073"/>
                    </a:lnTo>
                    <a:lnTo>
                      <a:pt x="1646406" y="257298"/>
                    </a:lnTo>
                    <a:lnTo>
                      <a:pt x="1678502" y="287985"/>
                    </a:lnTo>
                    <a:lnTo>
                      <a:pt x="1709189" y="320081"/>
                    </a:lnTo>
                    <a:lnTo>
                      <a:pt x="1738415" y="353534"/>
                    </a:lnTo>
                    <a:lnTo>
                      <a:pt x="1766129" y="388294"/>
                    </a:lnTo>
                    <a:lnTo>
                      <a:pt x="1792279" y="424309"/>
                    </a:lnTo>
                    <a:lnTo>
                      <a:pt x="1816814" y="461526"/>
                    </a:lnTo>
                    <a:lnTo>
                      <a:pt x="1839682" y="499896"/>
                    </a:lnTo>
                    <a:lnTo>
                      <a:pt x="1860831" y="539366"/>
                    </a:lnTo>
                    <a:lnTo>
                      <a:pt x="1880211" y="579884"/>
                    </a:lnTo>
                    <a:lnTo>
                      <a:pt x="1897770" y="621400"/>
                    </a:lnTo>
                    <a:lnTo>
                      <a:pt x="1913456" y="663861"/>
                    </a:lnTo>
                    <a:lnTo>
                      <a:pt x="1927217" y="707216"/>
                    </a:lnTo>
                    <a:lnTo>
                      <a:pt x="1939003" y="751415"/>
                    </a:lnTo>
                    <a:lnTo>
                      <a:pt x="1948761" y="796404"/>
                    </a:lnTo>
                    <a:lnTo>
                      <a:pt x="1956440" y="842133"/>
                    </a:lnTo>
                    <a:lnTo>
                      <a:pt x="1961990" y="888550"/>
                    </a:lnTo>
                    <a:lnTo>
                      <a:pt x="1965357" y="935604"/>
                    </a:lnTo>
                    <a:lnTo>
                      <a:pt x="1966491" y="983243"/>
                    </a:lnTo>
                    <a:lnTo>
                      <a:pt x="1965357" y="1030882"/>
                    </a:lnTo>
                    <a:lnTo>
                      <a:pt x="1961990" y="1077936"/>
                    </a:lnTo>
                    <a:lnTo>
                      <a:pt x="1956440" y="1124353"/>
                    </a:lnTo>
                    <a:lnTo>
                      <a:pt x="1948761" y="1170082"/>
                    </a:lnTo>
                    <a:lnTo>
                      <a:pt x="1939003" y="1215071"/>
                    </a:lnTo>
                    <a:lnTo>
                      <a:pt x="1927217" y="1259269"/>
                    </a:lnTo>
                    <a:lnTo>
                      <a:pt x="1913456" y="1302625"/>
                    </a:lnTo>
                    <a:lnTo>
                      <a:pt x="1897770" y="1345086"/>
                    </a:lnTo>
                    <a:lnTo>
                      <a:pt x="1880211" y="1386602"/>
                    </a:lnTo>
                    <a:lnTo>
                      <a:pt x="1860831" y="1427120"/>
                    </a:lnTo>
                    <a:lnTo>
                      <a:pt x="1839682" y="1466590"/>
                    </a:lnTo>
                    <a:lnTo>
                      <a:pt x="1816814" y="1504960"/>
                    </a:lnTo>
                    <a:lnTo>
                      <a:pt x="1792279" y="1542177"/>
                    </a:lnTo>
                    <a:lnTo>
                      <a:pt x="1766129" y="1578192"/>
                    </a:lnTo>
                    <a:lnTo>
                      <a:pt x="1738415" y="1612952"/>
                    </a:lnTo>
                    <a:lnTo>
                      <a:pt x="1709189" y="1646406"/>
                    </a:lnTo>
                    <a:lnTo>
                      <a:pt x="1678502" y="1678502"/>
                    </a:lnTo>
                    <a:lnTo>
                      <a:pt x="1646406" y="1709189"/>
                    </a:lnTo>
                    <a:lnTo>
                      <a:pt x="1612952" y="1738415"/>
                    </a:lnTo>
                    <a:lnTo>
                      <a:pt x="1578192" y="1766129"/>
                    </a:lnTo>
                    <a:lnTo>
                      <a:pt x="1542177" y="1792279"/>
                    </a:lnTo>
                    <a:lnTo>
                      <a:pt x="1504960" y="1816814"/>
                    </a:lnTo>
                    <a:lnTo>
                      <a:pt x="1466590" y="1839682"/>
                    </a:lnTo>
                    <a:lnTo>
                      <a:pt x="1427120" y="1860831"/>
                    </a:lnTo>
                    <a:lnTo>
                      <a:pt x="1386602" y="1880211"/>
                    </a:lnTo>
                    <a:lnTo>
                      <a:pt x="1345086" y="1897770"/>
                    </a:lnTo>
                    <a:lnTo>
                      <a:pt x="1302625" y="1913456"/>
                    </a:lnTo>
                    <a:lnTo>
                      <a:pt x="1259269" y="1927217"/>
                    </a:lnTo>
                    <a:lnTo>
                      <a:pt x="1215071" y="1939003"/>
                    </a:lnTo>
                    <a:lnTo>
                      <a:pt x="1170082" y="1948761"/>
                    </a:lnTo>
                    <a:lnTo>
                      <a:pt x="1124353" y="1956440"/>
                    </a:lnTo>
                    <a:lnTo>
                      <a:pt x="1077936" y="1961990"/>
                    </a:lnTo>
                    <a:lnTo>
                      <a:pt x="1030882" y="1965357"/>
                    </a:lnTo>
                    <a:lnTo>
                      <a:pt x="983243" y="1966491"/>
                    </a:lnTo>
                    <a:lnTo>
                      <a:pt x="935604" y="1965357"/>
                    </a:lnTo>
                    <a:lnTo>
                      <a:pt x="888550" y="1961990"/>
                    </a:lnTo>
                    <a:lnTo>
                      <a:pt x="842133" y="1956440"/>
                    </a:lnTo>
                    <a:lnTo>
                      <a:pt x="796404" y="1948761"/>
                    </a:lnTo>
                    <a:lnTo>
                      <a:pt x="751415" y="1939003"/>
                    </a:lnTo>
                    <a:lnTo>
                      <a:pt x="707216" y="1927217"/>
                    </a:lnTo>
                    <a:lnTo>
                      <a:pt x="663861" y="1913456"/>
                    </a:lnTo>
                    <a:lnTo>
                      <a:pt x="621400" y="1897770"/>
                    </a:lnTo>
                    <a:lnTo>
                      <a:pt x="579884" y="1880211"/>
                    </a:lnTo>
                    <a:lnTo>
                      <a:pt x="539366" y="1860831"/>
                    </a:lnTo>
                    <a:lnTo>
                      <a:pt x="499896" y="1839682"/>
                    </a:lnTo>
                    <a:lnTo>
                      <a:pt x="461526" y="1816814"/>
                    </a:lnTo>
                    <a:lnTo>
                      <a:pt x="424309" y="1792279"/>
                    </a:lnTo>
                    <a:lnTo>
                      <a:pt x="388294" y="1766129"/>
                    </a:lnTo>
                    <a:lnTo>
                      <a:pt x="353534" y="1738415"/>
                    </a:lnTo>
                    <a:lnTo>
                      <a:pt x="320081" y="1709189"/>
                    </a:lnTo>
                    <a:lnTo>
                      <a:pt x="287985" y="1678502"/>
                    </a:lnTo>
                    <a:lnTo>
                      <a:pt x="257298" y="1646406"/>
                    </a:lnTo>
                    <a:lnTo>
                      <a:pt x="228073" y="1612952"/>
                    </a:lnTo>
                    <a:lnTo>
                      <a:pt x="200359" y="1578192"/>
                    </a:lnTo>
                    <a:lnTo>
                      <a:pt x="174209" y="1542177"/>
                    </a:lnTo>
                    <a:lnTo>
                      <a:pt x="149675" y="1504960"/>
                    </a:lnTo>
                    <a:lnTo>
                      <a:pt x="126807" y="1466590"/>
                    </a:lnTo>
                    <a:lnTo>
                      <a:pt x="105657" y="1427120"/>
                    </a:lnTo>
                    <a:lnTo>
                      <a:pt x="86278" y="1386602"/>
                    </a:lnTo>
                    <a:lnTo>
                      <a:pt x="68719" y="1345086"/>
                    </a:lnTo>
                    <a:lnTo>
                      <a:pt x="53034" y="1302625"/>
                    </a:lnTo>
                    <a:lnTo>
                      <a:pt x="39272" y="1259269"/>
                    </a:lnTo>
                    <a:lnTo>
                      <a:pt x="27487" y="1215071"/>
                    </a:lnTo>
                    <a:lnTo>
                      <a:pt x="17729" y="1170082"/>
                    </a:lnTo>
                    <a:lnTo>
                      <a:pt x="10050" y="1124353"/>
                    </a:lnTo>
                    <a:lnTo>
                      <a:pt x="4501" y="1077936"/>
                    </a:lnTo>
                    <a:lnTo>
                      <a:pt x="1133" y="1030882"/>
                    </a:lnTo>
                    <a:lnTo>
                      <a:pt x="0" y="98324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13"/>
            <p:cNvSpPr txBox="1"/>
            <p:nvPr/>
          </p:nvSpPr>
          <p:spPr>
            <a:xfrm>
              <a:off x="7697558" y="3970234"/>
              <a:ext cx="1634744" cy="92461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0" tIns="39370" rIns="0" bIns="0" rtlCol="0">
              <a:spAutoFit/>
            </a:bodyPr>
            <a:lstStyle/>
            <a:p>
              <a:pPr marL="12700" marR="5080" algn="ctr">
                <a:lnSpc>
                  <a:spcPts val="1610"/>
                </a:lnSpc>
                <a:spcBef>
                  <a:spcPts val="310"/>
                </a:spcBef>
              </a:pPr>
              <a:r>
                <a:rPr sz="1500" b="1" spc="-10" dirty="0">
                  <a:solidFill>
                    <a:schemeClr val="tx2">
                      <a:lumMod val="50000"/>
                    </a:schemeClr>
                  </a:solidFill>
                  <a:latin typeface="Trebuchet MS"/>
                  <a:cs typeface="Trebuchet MS"/>
                </a:rPr>
                <a:t>Koszty kwalifikowalne</a:t>
              </a:r>
              <a:endParaRPr sz="1500" b="1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endParaRPr>
            </a:p>
            <a:p>
              <a:pPr marL="250190" marR="242570" indent="-635" algn="ctr">
                <a:lnSpc>
                  <a:spcPts val="1510"/>
                </a:lnSpc>
                <a:spcBef>
                  <a:spcPts val="650"/>
                </a:spcBef>
              </a:pPr>
              <a:r>
                <a:rPr sz="1500" b="1" spc="-10" dirty="0">
                  <a:solidFill>
                    <a:schemeClr val="tx2">
                      <a:lumMod val="50000"/>
                    </a:schemeClr>
                  </a:solidFill>
                  <a:latin typeface="Trebuchet MS"/>
                  <a:cs typeface="Trebuchet MS"/>
                </a:rPr>
                <a:t>(budżet projektu)</a:t>
              </a:r>
              <a:endParaRPr sz="1500" b="1" dirty="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4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2632325" y="568199"/>
            <a:ext cx="2191385" cy="2191385"/>
          </a:xfrm>
          <a:custGeom>
            <a:avLst/>
            <a:gdLst/>
            <a:ahLst/>
            <a:cxnLst/>
            <a:rect l="l" t="t" r="r" b="b"/>
            <a:pathLst>
              <a:path w="2191385" h="2191385">
                <a:moveTo>
                  <a:pt x="1095531" y="0"/>
                </a:moveTo>
                <a:lnTo>
                  <a:pt x="1046731" y="1067"/>
                </a:lnTo>
                <a:lnTo>
                  <a:pt x="998478" y="4239"/>
                </a:lnTo>
                <a:lnTo>
                  <a:pt x="950816" y="9473"/>
                </a:lnTo>
                <a:lnTo>
                  <a:pt x="903789" y="16722"/>
                </a:lnTo>
                <a:lnTo>
                  <a:pt x="857443" y="25943"/>
                </a:lnTo>
                <a:lnTo>
                  <a:pt x="811822" y="37091"/>
                </a:lnTo>
                <a:lnTo>
                  <a:pt x="766970" y="50121"/>
                </a:lnTo>
                <a:lnTo>
                  <a:pt x="722932" y="64990"/>
                </a:lnTo>
                <a:lnTo>
                  <a:pt x="679753" y="81651"/>
                </a:lnTo>
                <a:lnTo>
                  <a:pt x="637476" y="100062"/>
                </a:lnTo>
                <a:lnTo>
                  <a:pt x="596147" y="120177"/>
                </a:lnTo>
                <a:lnTo>
                  <a:pt x="555809" y="141952"/>
                </a:lnTo>
                <a:lnTo>
                  <a:pt x="516508" y="165342"/>
                </a:lnTo>
                <a:lnTo>
                  <a:pt x="478288" y="190304"/>
                </a:lnTo>
                <a:lnTo>
                  <a:pt x="441194" y="216791"/>
                </a:lnTo>
                <a:lnTo>
                  <a:pt x="405270" y="244760"/>
                </a:lnTo>
                <a:lnTo>
                  <a:pt x="370560" y="274166"/>
                </a:lnTo>
                <a:lnTo>
                  <a:pt x="337109" y="304965"/>
                </a:lnTo>
                <a:lnTo>
                  <a:pt x="304962" y="337112"/>
                </a:lnTo>
                <a:lnTo>
                  <a:pt x="274164" y="370563"/>
                </a:lnTo>
                <a:lnTo>
                  <a:pt x="244757" y="405273"/>
                </a:lnTo>
                <a:lnTo>
                  <a:pt x="216789" y="441197"/>
                </a:lnTo>
                <a:lnTo>
                  <a:pt x="190301" y="478291"/>
                </a:lnTo>
                <a:lnTo>
                  <a:pt x="165340" y="516511"/>
                </a:lnTo>
                <a:lnTo>
                  <a:pt x="141950" y="555812"/>
                </a:lnTo>
                <a:lnTo>
                  <a:pt x="120176" y="596149"/>
                </a:lnTo>
                <a:lnTo>
                  <a:pt x="100061" y="637478"/>
                </a:lnTo>
                <a:lnTo>
                  <a:pt x="81650" y="679755"/>
                </a:lnTo>
                <a:lnTo>
                  <a:pt x="64989" y="722934"/>
                </a:lnTo>
                <a:lnTo>
                  <a:pt x="50120" y="766972"/>
                </a:lnTo>
                <a:lnTo>
                  <a:pt x="37090" y="811823"/>
                </a:lnTo>
                <a:lnTo>
                  <a:pt x="25942" y="857444"/>
                </a:lnTo>
                <a:lnTo>
                  <a:pt x="16722" y="903789"/>
                </a:lnTo>
                <a:lnTo>
                  <a:pt x="9473" y="950815"/>
                </a:lnTo>
                <a:lnTo>
                  <a:pt x="4239" y="998476"/>
                </a:lnTo>
                <a:lnTo>
                  <a:pt x="1067" y="1046728"/>
                </a:lnTo>
                <a:lnTo>
                  <a:pt x="0" y="1095527"/>
                </a:lnTo>
                <a:lnTo>
                  <a:pt x="1067" y="1144326"/>
                </a:lnTo>
                <a:lnTo>
                  <a:pt x="4239" y="1192578"/>
                </a:lnTo>
                <a:lnTo>
                  <a:pt x="9473" y="1240239"/>
                </a:lnTo>
                <a:lnTo>
                  <a:pt x="16722" y="1287265"/>
                </a:lnTo>
                <a:lnTo>
                  <a:pt x="25942" y="1333610"/>
                </a:lnTo>
                <a:lnTo>
                  <a:pt x="37090" y="1379231"/>
                </a:lnTo>
                <a:lnTo>
                  <a:pt x="50120" y="1424082"/>
                </a:lnTo>
                <a:lnTo>
                  <a:pt x="64989" y="1468120"/>
                </a:lnTo>
                <a:lnTo>
                  <a:pt x="81650" y="1511299"/>
                </a:lnTo>
                <a:lnTo>
                  <a:pt x="100061" y="1553576"/>
                </a:lnTo>
                <a:lnTo>
                  <a:pt x="120176" y="1594905"/>
                </a:lnTo>
                <a:lnTo>
                  <a:pt x="141950" y="1635242"/>
                </a:lnTo>
                <a:lnTo>
                  <a:pt x="165340" y="1674543"/>
                </a:lnTo>
                <a:lnTo>
                  <a:pt x="190301" y="1712762"/>
                </a:lnTo>
                <a:lnTo>
                  <a:pt x="216789" y="1749857"/>
                </a:lnTo>
                <a:lnTo>
                  <a:pt x="244757" y="1785781"/>
                </a:lnTo>
                <a:lnTo>
                  <a:pt x="274164" y="1820491"/>
                </a:lnTo>
                <a:lnTo>
                  <a:pt x="304962" y="1853942"/>
                </a:lnTo>
                <a:lnTo>
                  <a:pt x="337109" y="1886089"/>
                </a:lnTo>
                <a:lnTo>
                  <a:pt x="370560" y="1916888"/>
                </a:lnTo>
                <a:lnTo>
                  <a:pt x="405270" y="1946294"/>
                </a:lnTo>
                <a:lnTo>
                  <a:pt x="441194" y="1974263"/>
                </a:lnTo>
                <a:lnTo>
                  <a:pt x="478288" y="2000750"/>
                </a:lnTo>
                <a:lnTo>
                  <a:pt x="516508" y="2025711"/>
                </a:lnTo>
                <a:lnTo>
                  <a:pt x="555809" y="2049102"/>
                </a:lnTo>
                <a:lnTo>
                  <a:pt x="596147" y="2070877"/>
                </a:lnTo>
                <a:lnTo>
                  <a:pt x="637476" y="2090992"/>
                </a:lnTo>
                <a:lnTo>
                  <a:pt x="679753" y="2109402"/>
                </a:lnTo>
                <a:lnTo>
                  <a:pt x="722932" y="2126064"/>
                </a:lnTo>
                <a:lnTo>
                  <a:pt x="766970" y="2140933"/>
                </a:lnTo>
                <a:lnTo>
                  <a:pt x="811822" y="2153963"/>
                </a:lnTo>
                <a:lnTo>
                  <a:pt x="857443" y="2165111"/>
                </a:lnTo>
                <a:lnTo>
                  <a:pt x="903789" y="2174332"/>
                </a:lnTo>
                <a:lnTo>
                  <a:pt x="950816" y="2181581"/>
                </a:lnTo>
                <a:lnTo>
                  <a:pt x="998478" y="2186814"/>
                </a:lnTo>
                <a:lnTo>
                  <a:pt x="1046731" y="2189987"/>
                </a:lnTo>
                <a:lnTo>
                  <a:pt x="1095531" y="2191054"/>
                </a:lnTo>
                <a:lnTo>
                  <a:pt x="1144330" y="2189987"/>
                </a:lnTo>
                <a:lnTo>
                  <a:pt x="1192582" y="2186814"/>
                </a:lnTo>
                <a:lnTo>
                  <a:pt x="1240243" y="2181581"/>
                </a:lnTo>
                <a:lnTo>
                  <a:pt x="1287268" y="2174332"/>
                </a:lnTo>
                <a:lnTo>
                  <a:pt x="1333613" y="2165111"/>
                </a:lnTo>
                <a:lnTo>
                  <a:pt x="1379234" y="2153963"/>
                </a:lnTo>
                <a:lnTo>
                  <a:pt x="1424085" y="2140933"/>
                </a:lnTo>
                <a:lnTo>
                  <a:pt x="1468122" y="2126064"/>
                </a:lnTo>
                <a:lnTo>
                  <a:pt x="1511301" y="2109402"/>
                </a:lnTo>
                <a:lnTo>
                  <a:pt x="1553577" y="2090992"/>
                </a:lnTo>
                <a:lnTo>
                  <a:pt x="1594906" y="2070877"/>
                </a:lnTo>
                <a:lnTo>
                  <a:pt x="1635243" y="2049102"/>
                </a:lnTo>
                <a:lnTo>
                  <a:pt x="1674543" y="2025711"/>
                </a:lnTo>
                <a:lnTo>
                  <a:pt x="1712762" y="2000750"/>
                </a:lnTo>
                <a:lnTo>
                  <a:pt x="1749856" y="1974263"/>
                </a:lnTo>
                <a:lnTo>
                  <a:pt x="1785780" y="1946294"/>
                </a:lnTo>
                <a:lnTo>
                  <a:pt x="1820489" y="1916888"/>
                </a:lnTo>
                <a:lnTo>
                  <a:pt x="1853939" y="1886089"/>
                </a:lnTo>
                <a:lnTo>
                  <a:pt x="1886086" y="1853942"/>
                </a:lnTo>
                <a:lnTo>
                  <a:pt x="1916884" y="1820491"/>
                </a:lnTo>
                <a:lnTo>
                  <a:pt x="1946290" y="1785781"/>
                </a:lnTo>
                <a:lnTo>
                  <a:pt x="1974259" y="1749857"/>
                </a:lnTo>
                <a:lnTo>
                  <a:pt x="2000745" y="1712762"/>
                </a:lnTo>
                <a:lnTo>
                  <a:pt x="2025706" y="1674543"/>
                </a:lnTo>
                <a:lnTo>
                  <a:pt x="2049096" y="1635242"/>
                </a:lnTo>
                <a:lnTo>
                  <a:pt x="2070870" y="1594905"/>
                </a:lnTo>
                <a:lnTo>
                  <a:pt x="2090985" y="1553576"/>
                </a:lnTo>
                <a:lnTo>
                  <a:pt x="2109395" y="1511299"/>
                </a:lnTo>
                <a:lnTo>
                  <a:pt x="2126057" y="1468120"/>
                </a:lnTo>
                <a:lnTo>
                  <a:pt x="2140925" y="1424082"/>
                </a:lnTo>
                <a:lnTo>
                  <a:pt x="2153955" y="1379231"/>
                </a:lnTo>
                <a:lnTo>
                  <a:pt x="2165103" y="1333610"/>
                </a:lnTo>
                <a:lnTo>
                  <a:pt x="2174323" y="1287265"/>
                </a:lnTo>
                <a:lnTo>
                  <a:pt x="2181572" y="1240239"/>
                </a:lnTo>
                <a:lnTo>
                  <a:pt x="2186806" y="1192578"/>
                </a:lnTo>
                <a:lnTo>
                  <a:pt x="2189978" y="1144326"/>
                </a:lnTo>
                <a:lnTo>
                  <a:pt x="2191045" y="1095527"/>
                </a:lnTo>
                <a:lnTo>
                  <a:pt x="2189978" y="1046728"/>
                </a:lnTo>
                <a:lnTo>
                  <a:pt x="2186806" y="998476"/>
                </a:lnTo>
                <a:lnTo>
                  <a:pt x="2181572" y="950815"/>
                </a:lnTo>
                <a:lnTo>
                  <a:pt x="2174323" y="903789"/>
                </a:lnTo>
                <a:lnTo>
                  <a:pt x="2165103" y="857444"/>
                </a:lnTo>
                <a:lnTo>
                  <a:pt x="2153955" y="811823"/>
                </a:lnTo>
                <a:lnTo>
                  <a:pt x="2140925" y="766972"/>
                </a:lnTo>
                <a:lnTo>
                  <a:pt x="2126057" y="722934"/>
                </a:lnTo>
                <a:lnTo>
                  <a:pt x="2109395" y="679755"/>
                </a:lnTo>
                <a:lnTo>
                  <a:pt x="2090985" y="637478"/>
                </a:lnTo>
                <a:lnTo>
                  <a:pt x="2070870" y="596149"/>
                </a:lnTo>
                <a:lnTo>
                  <a:pt x="2049096" y="555812"/>
                </a:lnTo>
                <a:lnTo>
                  <a:pt x="2025706" y="516511"/>
                </a:lnTo>
                <a:lnTo>
                  <a:pt x="2000745" y="478291"/>
                </a:lnTo>
                <a:lnTo>
                  <a:pt x="1974259" y="441197"/>
                </a:lnTo>
                <a:lnTo>
                  <a:pt x="1946290" y="405273"/>
                </a:lnTo>
                <a:lnTo>
                  <a:pt x="1916884" y="370563"/>
                </a:lnTo>
                <a:lnTo>
                  <a:pt x="1886086" y="337112"/>
                </a:lnTo>
                <a:lnTo>
                  <a:pt x="1853939" y="304965"/>
                </a:lnTo>
                <a:lnTo>
                  <a:pt x="1820489" y="274166"/>
                </a:lnTo>
                <a:lnTo>
                  <a:pt x="1785780" y="244760"/>
                </a:lnTo>
                <a:lnTo>
                  <a:pt x="1749856" y="216791"/>
                </a:lnTo>
                <a:lnTo>
                  <a:pt x="1712762" y="190304"/>
                </a:lnTo>
                <a:lnTo>
                  <a:pt x="1674543" y="165342"/>
                </a:lnTo>
                <a:lnTo>
                  <a:pt x="1635243" y="141952"/>
                </a:lnTo>
                <a:lnTo>
                  <a:pt x="1594906" y="120177"/>
                </a:lnTo>
                <a:lnTo>
                  <a:pt x="1553577" y="100062"/>
                </a:lnTo>
                <a:lnTo>
                  <a:pt x="1511301" y="81651"/>
                </a:lnTo>
                <a:lnTo>
                  <a:pt x="1468122" y="64990"/>
                </a:lnTo>
                <a:lnTo>
                  <a:pt x="1424085" y="50121"/>
                </a:lnTo>
                <a:lnTo>
                  <a:pt x="1379234" y="37091"/>
                </a:lnTo>
                <a:lnTo>
                  <a:pt x="1333613" y="25943"/>
                </a:lnTo>
                <a:lnTo>
                  <a:pt x="1287268" y="16722"/>
                </a:lnTo>
                <a:lnTo>
                  <a:pt x="1240243" y="9473"/>
                </a:lnTo>
                <a:lnTo>
                  <a:pt x="1192582" y="4239"/>
                </a:lnTo>
                <a:lnTo>
                  <a:pt x="1144330" y="1067"/>
                </a:lnTo>
                <a:lnTo>
                  <a:pt x="1095531" y="0"/>
                </a:lnTo>
                <a:close/>
              </a:path>
            </a:pathLst>
          </a:custGeom>
          <a:solidFill>
            <a:srgbClr val="87BCB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0890" y="3105468"/>
            <a:ext cx="934085" cy="933450"/>
          </a:xfrm>
          <a:custGeom>
            <a:avLst/>
            <a:gdLst/>
            <a:ahLst/>
            <a:cxnLst/>
            <a:rect l="l" t="t" r="r" b="b"/>
            <a:pathLst>
              <a:path w="934085" h="933450">
                <a:moveTo>
                  <a:pt x="933919" y="317500"/>
                </a:moveTo>
                <a:lnTo>
                  <a:pt x="616407" y="317500"/>
                </a:lnTo>
                <a:lnTo>
                  <a:pt x="616407" y="0"/>
                </a:lnTo>
                <a:lnTo>
                  <a:pt x="317512" y="0"/>
                </a:lnTo>
                <a:lnTo>
                  <a:pt x="317512" y="317500"/>
                </a:lnTo>
                <a:lnTo>
                  <a:pt x="0" y="317500"/>
                </a:lnTo>
                <a:lnTo>
                  <a:pt x="0" y="615950"/>
                </a:lnTo>
                <a:lnTo>
                  <a:pt x="317512" y="615950"/>
                </a:lnTo>
                <a:lnTo>
                  <a:pt x="317512" y="933450"/>
                </a:lnTo>
                <a:lnTo>
                  <a:pt x="616407" y="933450"/>
                </a:lnTo>
                <a:lnTo>
                  <a:pt x="616407" y="615950"/>
                </a:lnTo>
                <a:lnTo>
                  <a:pt x="933919" y="615950"/>
                </a:lnTo>
                <a:lnTo>
                  <a:pt x="933919" y="317500"/>
                </a:lnTo>
                <a:close/>
              </a:path>
            </a:pathLst>
          </a:custGeom>
          <a:solidFill>
            <a:srgbClr val="87BCB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2325" y="4385895"/>
            <a:ext cx="2191385" cy="2191385"/>
          </a:xfrm>
          <a:custGeom>
            <a:avLst/>
            <a:gdLst/>
            <a:ahLst/>
            <a:cxnLst/>
            <a:rect l="l" t="t" r="r" b="b"/>
            <a:pathLst>
              <a:path w="2191385" h="2191385">
                <a:moveTo>
                  <a:pt x="1095531" y="0"/>
                </a:moveTo>
                <a:lnTo>
                  <a:pt x="1046731" y="1067"/>
                </a:lnTo>
                <a:lnTo>
                  <a:pt x="998478" y="4239"/>
                </a:lnTo>
                <a:lnTo>
                  <a:pt x="950816" y="9473"/>
                </a:lnTo>
                <a:lnTo>
                  <a:pt x="903789" y="16722"/>
                </a:lnTo>
                <a:lnTo>
                  <a:pt x="857443" y="25943"/>
                </a:lnTo>
                <a:lnTo>
                  <a:pt x="811822" y="37091"/>
                </a:lnTo>
                <a:lnTo>
                  <a:pt x="766970" y="50121"/>
                </a:lnTo>
                <a:lnTo>
                  <a:pt x="722932" y="64990"/>
                </a:lnTo>
                <a:lnTo>
                  <a:pt x="679753" y="81651"/>
                </a:lnTo>
                <a:lnTo>
                  <a:pt x="637476" y="100062"/>
                </a:lnTo>
                <a:lnTo>
                  <a:pt x="596147" y="120177"/>
                </a:lnTo>
                <a:lnTo>
                  <a:pt x="555809" y="141952"/>
                </a:lnTo>
                <a:lnTo>
                  <a:pt x="516508" y="165342"/>
                </a:lnTo>
                <a:lnTo>
                  <a:pt x="478288" y="190304"/>
                </a:lnTo>
                <a:lnTo>
                  <a:pt x="441194" y="216791"/>
                </a:lnTo>
                <a:lnTo>
                  <a:pt x="405270" y="244760"/>
                </a:lnTo>
                <a:lnTo>
                  <a:pt x="370560" y="274166"/>
                </a:lnTo>
                <a:lnTo>
                  <a:pt x="337109" y="304965"/>
                </a:lnTo>
                <a:lnTo>
                  <a:pt x="304962" y="337112"/>
                </a:lnTo>
                <a:lnTo>
                  <a:pt x="274164" y="370563"/>
                </a:lnTo>
                <a:lnTo>
                  <a:pt x="244757" y="405273"/>
                </a:lnTo>
                <a:lnTo>
                  <a:pt x="216789" y="441197"/>
                </a:lnTo>
                <a:lnTo>
                  <a:pt x="190301" y="478291"/>
                </a:lnTo>
                <a:lnTo>
                  <a:pt x="165340" y="516511"/>
                </a:lnTo>
                <a:lnTo>
                  <a:pt x="141950" y="555812"/>
                </a:lnTo>
                <a:lnTo>
                  <a:pt x="120176" y="596149"/>
                </a:lnTo>
                <a:lnTo>
                  <a:pt x="100061" y="637478"/>
                </a:lnTo>
                <a:lnTo>
                  <a:pt x="81650" y="679755"/>
                </a:lnTo>
                <a:lnTo>
                  <a:pt x="64989" y="722934"/>
                </a:lnTo>
                <a:lnTo>
                  <a:pt x="50120" y="766972"/>
                </a:lnTo>
                <a:lnTo>
                  <a:pt x="37090" y="811823"/>
                </a:lnTo>
                <a:lnTo>
                  <a:pt x="25942" y="857444"/>
                </a:lnTo>
                <a:lnTo>
                  <a:pt x="16722" y="903789"/>
                </a:lnTo>
                <a:lnTo>
                  <a:pt x="9473" y="950815"/>
                </a:lnTo>
                <a:lnTo>
                  <a:pt x="4239" y="998476"/>
                </a:lnTo>
                <a:lnTo>
                  <a:pt x="1067" y="1046728"/>
                </a:lnTo>
                <a:lnTo>
                  <a:pt x="0" y="1095527"/>
                </a:lnTo>
                <a:lnTo>
                  <a:pt x="1067" y="1144326"/>
                </a:lnTo>
                <a:lnTo>
                  <a:pt x="4239" y="1192578"/>
                </a:lnTo>
                <a:lnTo>
                  <a:pt x="9473" y="1240239"/>
                </a:lnTo>
                <a:lnTo>
                  <a:pt x="16722" y="1287264"/>
                </a:lnTo>
                <a:lnTo>
                  <a:pt x="25942" y="1333609"/>
                </a:lnTo>
                <a:lnTo>
                  <a:pt x="37090" y="1379230"/>
                </a:lnTo>
                <a:lnTo>
                  <a:pt x="50120" y="1424081"/>
                </a:lnTo>
                <a:lnTo>
                  <a:pt x="64989" y="1468118"/>
                </a:lnTo>
                <a:lnTo>
                  <a:pt x="81650" y="1511297"/>
                </a:lnTo>
                <a:lnTo>
                  <a:pt x="100061" y="1553574"/>
                </a:lnTo>
                <a:lnTo>
                  <a:pt x="120176" y="1594902"/>
                </a:lnTo>
                <a:lnTo>
                  <a:pt x="141950" y="1635239"/>
                </a:lnTo>
                <a:lnTo>
                  <a:pt x="165340" y="1674540"/>
                </a:lnTo>
                <a:lnTo>
                  <a:pt x="190301" y="1712760"/>
                </a:lnTo>
                <a:lnTo>
                  <a:pt x="216789" y="1749854"/>
                </a:lnTo>
                <a:lnTo>
                  <a:pt x="244757" y="1785778"/>
                </a:lnTo>
                <a:lnTo>
                  <a:pt x="274164" y="1820488"/>
                </a:lnTo>
                <a:lnTo>
                  <a:pt x="304962" y="1853938"/>
                </a:lnTo>
                <a:lnTo>
                  <a:pt x="337109" y="1886085"/>
                </a:lnTo>
                <a:lnTo>
                  <a:pt x="370560" y="1916884"/>
                </a:lnTo>
                <a:lnTo>
                  <a:pt x="405270" y="1946290"/>
                </a:lnTo>
                <a:lnTo>
                  <a:pt x="441194" y="1974259"/>
                </a:lnTo>
                <a:lnTo>
                  <a:pt x="478288" y="2000746"/>
                </a:lnTo>
                <a:lnTo>
                  <a:pt x="516508" y="2025707"/>
                </a:lnTo>
                <a:lnTo>
                  <a:pt x="555809" y="2049097"/>
                </a:lnTo>
                <a:lnTo>
                  <a:pt x="596147" y="2070872"/>
                </a:lnTo>
                <a:lnTo>
                  <a:pt x="637476" y="2090987"/>
                </a:lnTo>
                <a:lnTo>
                  <a:pt x="679753" y="2109398"/>
                </a:lnTo>
                <a:lnTo>
                  <a:pt x="722932" y="2126060"/>
                </a:lnTo>
                <a:lnTo>
                  <a:pt x="766970" y="2140928"/>
                </a:lnTo>
                <a:lnTo>
                  <a:pt x="811822" y="2153958"/>
                </a:lnTo>
                <a:lnTo>
                  <a:pt x="857443" y="2165106"/>
                </a:lnTo>
                <a:lnTo>
                  <a:pt x="903789" y="2174327"/>
                </a:lnTo>
                <a:lnTo>
                  <a:pt x="950816" y="2181576"/>
                </a:lnTo>
                <a:lnTo>
                  <a:pt x="998478" y="2186809"/>
                </a:lnTo>
                <a:lnTo>
                  <a:pt x="1046731" y="2189982"/>
                </a:lnTo>
                <a:lnTo>
                  <a:pt x="1095531" y="2191049"/>
                </a:lnTo>
                <a:lnTo>
                  <a:pt x="1144330" y="2189982"/>
                </a:lnTo>
                <a:lnTo>
                  <a:pt x="1192582" y="2186809"/>
                </a:lnTo>
                <a:lnTo>
                  <a:pt x="1240243" y="2181576"/>
                </a:lnTo>
                <a:lnTo>
                  <a:pt x="1287268" y="2174327"/>
                </a:lnTo>
                <a:lnTo>
                  <a:pt x="1333613" y="2165106"/>
                </a:lnTo>
                <a:lnTo>
                  <a:pt x="1379234" y="2153958"/>
                </a:lnTo>
                <a:lnTo>
                  <a:pt x="1424085" y="2140928"/>
                </a:lnTo>
                <a:lnTo>
                  <a:pt x="1468122" y="2126060"/>
                </a:lnTo>
                <a:lnTo>
                  <a:pt x="1511301" y="2109398"/>
                </a:lnTo>
                <a:lnTo>
                  <a:pt x="1553577" y="2090987"/>
                </a:lnTo>
                <a:lnTo>
                  <a:pt x="1594906" y="2070872"/>
                </a:lnTo>
                <a:lnTo>
                  <a:pt x="1635243" y="2049097"/>
                </a:lnTo>
                <a:lnTo>
                  <a:pt x="1674543" y="2025707"/>
                </a:lnTo>
                <a:lnTo>
                  <a:pt x="1712762" y="2000746"/>
                </a:lnTo>
                <a:lnTo>
                  <a:pt x="1749856" y="1974259"/>
                </a:lnTo>
                <a:lnTo>
                  <a:pt x="1785780" y="1946290"/>
                </a:lnTo>
                <a:lnTo>
                  <a:pt x="1820489" y="1916884"/>
                </a:lnTo>
                <a:lnTo>
                  <a:pt x="1853939" y="1886085"/>
                </a:lnTo>
                <a:lnTo>
                  <a:pt x="1886086" y="1853938"/>
                </a:lnTo>
                <a:lnTo>
                  <a:pt x="1916884" y="1820488"/>
                </a:lnTo>
                <a:lnTo>
                  <a:pt x="1946290" y="1785778"/>
                </a:lnTo>
                <a:lnTo>
                  <a:pt x="1974259" y="1749854"/>
                </a:lnTo>
                <a:lnTo>
                  <a:pt x="2000745" y="1712760"/>
                </a:lnTo>
                <a:lnTo>
                  <a:pt x="2025706" y="1674540"/>
                </a:lnTo>
                <a:lnTo>
                  <a:pt x="2049096" y="1635239"/>
                </a:lnTo>
                <a:lnTo>
                  <a:pt x="2070870" y="1594902"/>
                </a:lnTo>
                <a:lnTo>
                  <a:pt x="2090985" y="1553574"/>
                </a:lnTo>
                <a:lnTo>
                  <a:pt x="2109395" y="1511297"/>
                </a:lnTo>
                <a:lnTo>
                  <a:pt x="2126057" y="1468118"/>
                </a:lnTo>
                <a:lnTo>
                  <a:pt x="2140925" y="1424081"/>
                </a:lnTo>
                <a:lnTo>
                  <a:pt x="2153955" y="1379230"/>
                </a:lnTo>
                <a:lnTo>
                  <a:pt x="2165103" y="1333609"/>
                </a:lnTo>
                <a:lnTo>
                  <a:pt x="2174323" y="1287264"/>
                </a:lnTo>
                <a:lnTo>
                  <a:pt x="2181572" y="1240239"/>
                </a:lnTo>
                <a:lnTo>
                  <a:pt x="2186806" y="1192578"/>
                </a:lnTo>
                <a:lnTo>
                  <a:pt x="2189978" y="1144326"/>
                </a:lnTo>
                <a:lnTo>
                  <a:pt x="2191045" y="1095527"/>
                </a:lnTo>
                <a:lnTo>
                  <a:pt x="2189978" y="1046728"/>
                </a:lnTo>
                <a:lnTo>
                  <a:pt x="2186806" y="998476"/>
                </a:lnTo>
                <a:lnTo>
                  <a:pt x="2181572" y="950815"/>
                </a:lnTo>
                <a:lnTo>
                  <a:pt x="2174323" y="903789"/>
                </a:lnTo>
                <a:lnTo>
                  <a:pt x="2165103" y="857444"/>
                </a:lnTo>
                <a:lnTo>
                  <a:pt x="2153955" y="811823"/>
                </a:lnTo>
                <a:lnTo>
                  <a:pt x="2140925" y="766972"/>
                </a:lnTo>
                <a:lnTo>
                  <a:pt x="2126057" y="722934"/>
                </a:lnTo>
                <a:lnTo>
                  <a:pt x="2109395" y="679755"/>
                </a:lnTo>
                <a:lnTo>
                  <a:pt x="2090985" y="637478"/>
                </a:lnTo>
                <a:lnTo>
                  <a:pt x="2070870" y="596149"/>
                </a:lnTo>
                <a:lnTo>
                  <a:pt x="2049096" y="555812"/>
                </a:lnTo>
                <a:lnTo>
                  <a:pt x="2025706" y="516511"/>
                </a:lnTo>
                <a:lnTo>
                  <a:pt x="2000745" y="478291"/>
                </a:lnTo>
                <a:lnTo>
                  <a:pt x="1974259" y="441197"/>
                </a:lnTo>
                <a:lnTo>
                  <a:pt x="1946290" y="405273"/>
                </a:lnTo>
                <a:lnTo>
                  <a:pt x="1916884" y="370563"/>
                </a:lnTo>
                <a:lnTo>
                  <a:pt x="1886086" y="337112"/>
                </a:lnTo>
                <a:lnTo>
                  <a:pt x="1853939" y="304965"/>
                </a:lnTo>
                <a:lnTo>
                  <a:pt x="1820489" y="274166"/>
                </a:lnTo>
                <a:lnTo>
                  <a:pt x="1785780" y="244760"/>
                </a:lnTo>
                <a:lnTo>
                  <a:pt x="1749856" y="216791"/>
                </a:lnTo>
                <a:lnTo>
                  <a:pt x="1712762" y="190304"/>
                </a:lnTo>
                <a:lnTo>
                  <a:pt x="1674543" y="165342"/>
                </a:lnTo>
                <a:lnTo>
                  <a:pt x="1635243" y="141952"/>
                </a:lnTo>
                <a:lnTo>
                  <a:pt x="1594906" y="120177"/>
                </a:lnTo>
                <a:lnTo>
                  <a:pt x="1553577" y="100062"/>
                </a:lnTo>
                <a:lnTo>
                  <a:pt x="1511301" y="81651"/>
                </a:lnTo>
                <a:lnTo>
                  <a:pt x="1468122" y="64990"/>
                </a:lnTo>
                <a:lnTo>
                  <a:pt x="1424085" y="50121"/>
                </a:lnTo>
                <a:lnTo>
                  <a:pt x="1379234" y="37091"/>
                </a:lnTo>
                <a:lnTo>
                  <a:pt x="1333613" y="25943"/>
                </a:lnTo>
                <a:lnTo>
                  <a:pt x="1287268" y="16722"/>
                </a:lnTo>
                <a:lnTo>
                  <a:pt x="1240243" y="9473"/>
                </a:lnTo>
                <a:lnTo>
                  <a:pt x="1192582" y="4239"/>
                </a:lnTo>
                <a:lnTo>
                  <a:pt x="1144330" y="1067"/>
                </a:lnTo>
                <a:lnTo>
                  <a:pt x="1095531" y="0"/>
                </a:lnTo>
                <a:close/>
              </a:path>
            </a:pathLst>
          </a:custGeom>
          <a:solidFill>
            <a:srgbClr val="87BCB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56209" y="5085324"/>
            <a:ext cx="2543035" cy="7925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82880" algn="ctr">
              <a:lnSpc>
                <a:spcPts val="1900"/>
              </a:lnSpc>
              <a:spcBef>
                <a:spcPts val="480"/>
              </a:spcBef>
            </a:pPr>
            <a:r>
              <a:rPr spc="-10" dirty="0" err="1">
                <a:solidFill>
                  <a:srgbClr val="FFFFFF"/>
                </a:solidFill>
                <a:latin typeface="Trebuchet MS"/>
                <a:cs typeface="Trebuchet MS"/>
              </a:rPr>
              <a:t>Koszty</a:t>
            </a:r>
            <a:r>
              <a:rPr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-1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pośrednie</a:t>
            </a:r>
            <a:r>
              <a:rPr lang="pl-PL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lang="pl-PL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pl-PL" sz="1600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/>
            </a:r>
            <a:br>
              <a:rPr lang="pl-PL" sz="1600" spc="-20" dirty="0" smtClean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pl-PL" sz="1300" spc="-2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1300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OA  </a:t>
            </a:r>
            <a:r>
              <a:rPr lang="pl-PL" sz="1300" b="1" spc="-2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2 tys. </a:t>
            </a:r>
            <a:r>
              <a:rPr lang="pl-PL" sz="1300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/>
            </a:r>
            <a:br>
              <a:rPr lang="pl-PL" sz="1300" spc="-20" dirty="0" smtClean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pl-PL" sz="13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1300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pozostałe k. </a:t>
            </a:r>
            <a:r>
              <a:rPr lang="pl-PL" sz="1300" spc="-2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pośr</a:t>
            </a:r>
            <a:r>
              <a:rPr lang="pl-PL" sz="1300" spc="-20" dirty="0" smtClean="0">
                <a:solidFill>
                  <a:srgbClr val="FFFFFF"/>
                </a:solidFill>
                <a:latin typeface="Trebuchet MS"/>
                <a:cs typeface="Trebuchet MS"/>
              </a:rPr>
              <a:t>.  </a:t>
            </a:r>
            <a:r>
              <a:rPr lang="pl-PL" sz="1300" b="1" spc="-2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20 tys</a:t>
            </a:r>
            <a:r>
              <a:rPr lang="pl-PL" sz="1400" b="1" spc="-20" dirty="0" smtClean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. </a:t>
            </a:r>
            <a:endParaRPr sz="1600" b="1" dirty="0">
              <a:solidFill>
                <a:schemeClr val="tx2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79187" y="3165044"/>
            <a:ext cx="970077" cy="815340"/>
          </a:xfrm>
          <a:custGeom>
            <a:avLst/>
            <a:gdLst/>
            <a:ahLst/>
            <a:cxnLst/>
            <a:rect l="l" t="t" r="r" b="b"/>
            <a:pathLst>
              <a:path w="697229" h="815339">
                <a:moveTo>
                  <a:pt x="348373" y="0"/>
                </a:moveTo>
                <a:lnTo>
                  <a:pt x="348373" y="163004"/>
                </a:lnTo>
                <a:lnTo>
                  <a:pt x="0" y="163004"/>
                </a:lnTo>
                <a:lnTo>
                  <a:pt x="0" y="652056"/>
                </a:lnTo>
                <a:lnTo>
                  <a:pt x="348373" y="652056"/>
                </a:lnTo>
                <a:lnTo>
                  <a:pt x="348373" y="815060"/>
                </a:lnTo>
                <a:lnTo>
                  <a:pt x="696760" y="407530"/>
                </a:lnTo>
                <a:lnTo>
                  <a:pt x="348373" y="0"/>
                </a:lnTo>
                <a:close/>
              </a:path>
            </a:pathLst>
          </a:custGeom>
          <a:solidFill>
            <a:srgbClr val="87BCB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6019800" y="1371600"/>
            <a:ext cx="4401185" cy="4401185"/>
            <a:chOff x="4528286" y="1173556"/>
            <a:chExt cx="4401185" cy="4401185"/>
          </a:xfrm>
          <a:solidFill>
            <a:schemeClr val="bg1">
              <a:lumMod val="50000"/>
            </a:schemeClr>
          </a:solidFill>
        </p:grpSpPr>
        <p:sp>
          <p:nvSpPr>
            <p:cNvPr id="20" name="object 20"/>
            <p:cNvSpPr/>
            <p:nvPr/>
          </p:nvSpPr>
          <p:spPr>
            <a:xfrm>
              <a:off x="4537811" y="1183081"/>
              <a:ext cx="4382135" cy="4382135"/>
            </a:xfrm>
            <a:custGeom>
              <a:avLst/>
              <a:gdLst/>
              <a:ahLst/>
              <a:cxnLst/>
              <a:rect l="l" t="t" r="r" b="b"/>
              <a:pathLst>
                <a:path w="4382134" h="4382135">
                  <a:moveTo>
                    <a:pt x="2191042" y="0"/>
                  </a:moveTo>
                  <a:lnTo>
                    <a:pt x="2142762" y="521"/>
                  </a:lnTo>
                  <a:lnTo>
                    <a:pt x="2094738" y="2078"/>
                  </a:lnTo>
                  <a:lnTo>
                    <a:pt x="2046980" y="4660"/>
                  </a:lnTo>
                  <a:lnTo>
                    <a:pt x="1999498" y="8256"/>
                  </a:lnTo>
                  <a:lnTo>
                    <a:pt x="1952303" y="12856"/>
                  </a:lnTo>
                  <a:lnTo>
                    <a:pt x="1905406" y="18449"/>
                  </a:lnTo>
                  <a:lnTo>
                    <a:pt x="1858818" y="25024"/>
                  </a:lnTo>
                  <a:lnTo>
                    <a:pt x="1812549" y="32571"/>
                  </a:lnTo>
                  <a:lnTo>
                    <a:pt x="1766609" y="41078"/>
                  </a:lnTo>
                  <a:lnTo>
                    <a:pt x="1721011" y="50536"/>
                  </a:lnTo>
                  <a:lnTo>
                    <a:pt x="1675764" y="60933"/>
                  </a:lnTo>
                  <a:lnTo>
                    <a:pt x="1630879" y="72259"/>
                  </a:lnTo>
                  <a:lnTo>
                    <a:pt x="1586366" y="84502"/>
                  </a:lnTo>
                  <a:lnTo>
                    <a:pt x="1542237" y="97654"/>
                  </a:lnTo>
                  <a:lnTo>
                    <a:pt x="1498502" y="111701"/>
                  </a:lnTo>
                  <a:lnTo>
                    <a:pt x="1455172" y="126635"/>
                  </a:lnTo>
                  <a:lnTo>
                    <a:pt x="1412257" y="142444"/>
                  </a:lnTo>
                  <a:lnTo>
                    <a:pt x="1369768" y="159118"/>
                  </a:lnTo>
                  <a:lnTo>
                    <a:pt x="1327717" y="176645"/>
                  </a:lnTo>
                  <a:lnTo>
                    <a:pt x="1286113" y="195016"/>
                  </a:lnTo>
                  <a:lnTo>
                    <a:pt x="1244967" y="214219"/>
                  </a:lnTo>
                  <a:lnTo>
                    <a:pt x="1204290" y="234245"/>
                  </a:lnTo>
                  <a:lnTo>
                    <a:pt x="1164093" y="255081"/>
                  </a:lnTo>
                  <a:lnTo>
                    <a:pt x="1124386" y="276717"/>
                  </a:lnTo>
                  <a:lnTo>
                    <a:pt x="1085180" y="299144"/>
                  </a:lnTo>
                  <a:lnTo>
                    <a:pt x="1046485" y="322349"/>
                  </a:lnTo>
                  <a:lnTo>
                    <a:pt x="1008314" y="346323"/>
                  </a:lnTo>
                  <a:lnTo>
                    <a:pt x="970675" y="371054"/>
                  </a:lnTo>
                  <a:lnTo>
                    <a:pt x="933580" y="396533"/>
                  </a:lnTo>
                  <a:lnTo>
                    <a:pt x="897040" y="422747"/>
                  </a:lnTo>
                  <a:lnTo>
                    <a:pt x="861064" y="449688"/>
                  </a:lnTo>
                  <a:lnTo>
                    <a:pt x="825665" y="477343"/>
                  </a:lnTo>
                  <a:lnTo>
                    <a:pt x="790852" y="505702"/>
                  </a:lnTo>
                  <a:lnTo>
                    <a:pt x="756637" y="534755"/>
                  </a:lnTo>
                  <a:lnTo>
                    <a:pt x="723029" y="564490"/>
                  </a:lnTo>
                  <a:lnTo>
                    <a:pt x="690040" y="594898"/>
                  </a:lnTo>
                  <a:lnTo>
                    <a:pt x="657680" y="625967"/>
                  </a:lnTo>
                  <a:lnTo>
                    <a:pt x="625961" y="657687"/>
                  </a:lnTo>
                  <a:lnTo>
                    <a:pt x="594892" y="690047"/>
                  </a:lnTo>
                  <a:lnTo>
                    <a:pt x="564485" y="723036"/>
                  </a:lnTo>
                  <a:lnTo>
                    <a:pt x="534749" y="756644"/>
                  </a:lnTo>
                  <a:lnTo>
                    <a:pt x="505697" y="790860"/>
                  </a:lnTo>
                  <a:lnTo>
                    <a:pt x="477338" y="825673"/>
                  </a:lnTo>
                  <a:lnTo>
                    <a:pt x="449683" y="861072"/>
                  </a:lnTo>
                  <a:lnTo>
                    <a:pt x="422743" y="897048"/>
                  </a:lnTo>
                  <a:lnTo>
                    <a:pt x="396528" y="933589"/>
                  </a:lnTo>
                  <a:lnTo>
                    <a:pt x="371050" y="970684"/>
                  </a:lnTo>
                  <a:lnTo>
                    <a:pt x="346319" y="1008323"/>
                  </a:lnTo>
                  <a:lnTo>
                    <a:pt x="322346" y="1046495"/>
                  </a:lnTo>
                  <a:lnTo>
                    <a:pt x="299140" y="1085189"/>
                  </a:lnTo>
                  <a:lnTo>
                    <a:pt x="276714" y="1124395"/>
                  </a:lnTo>
                  <a:lnTo>
                    <a:pt x="255078" y="1164102"/>
                  </a:lnTo>
                  <a:lnTo>
                    <a:pt x="234242" y="1204300"/>
                  </a:lnTo>
                  <a:lnTo>
                    <a:pt x="214217" y="1244977"/>
                  </a:lnTo>
                  <a:lnTo>
                    <a:pt x="195014" y="1286123"/>
                  </a:lnTo>
                  <a:lnTo>
                    <a:pt x="176643" y="1327727"/>
                  </a:lnTo>
                  <a:lnTo>
                    <a:pt x="159116" y="1369779"/>
                  </a:lnTo>
                  <a:lnTo>
                    <a:pt x="142443" y="1412268"/>
                  </a:lnTo>
                  <a:lnTo>
                    <a:pt x="126634" y="1455183"/>
                  </a:lnTo>
                  <a:lnTo>
                    <a:pt x="111700" y="1498513"/>
                  </a:lnTo>
                  <a:lnTo>
                    <a:pt x="97652" y="1542248"/>
                  </a:lnTo>
                  <a:lnTo>
                    <a:pt x="84501" y="1586378"/>
                  </a:lnTo>
                  <a:lnTo>
                    <a:pt x="72258" y="1630890"/>
                  </a:lnTo>
                  <a:lnTo>
                    <a:pt x="60932" y="1675776"/>
                  </a:lnTo>
                  <a:lnTo>
                    <a:pt x="50535" y="1721023"/>
                  </a:lnTo>
                  <a:lnTo>
                    <a:pt x="41078" y="1766622"/>
                  </a:lnTo>
                  <a:lnTo>
                    <a:pt x="32571" y="1812561"/>
                  </a:lnTo>
                  <a:lnTo>
                    <a:pt x="25024" y="1858830"/>
                  </a:lnTo>
                  <a:lnTo>
                    <a:pt x="18449" y="1905419"/>
                  </a:lnTo>
                  <a:lnTo>
                    <a:pt x="12856" y="1952316"/>
                  </a:lnTo>
                  <a:lnTo>
                    <a:pt x="8256" y="1999510"/>
                  </a:lnTo>
                  <a:lnTo>
                    <a:pt x="4660" y="2046992"/>
                  </a:lnTo>
                  <a:lnTo>
                    <a:pt x="2078" y="2094751"/>
                  </a:lnTo>
                  <a:lnTo>
                    <a:pt x="521" y="2142775"/>
                  </a:lnTo>
                  <a:lnTo>
                    <a:pt x="0" y="2191054"/>
                  </a:lnTo>
                  <a:lnTo>
                    <a:pt x="521" y="2239334"/>
                  </a:lnTo>
                  <a:lnTo>
                    <a:pt x="2078" y="2287358"/>
                  </a:lnTo>
                  <a:lnTo>
                    <a:pt x="4660" y="2335116"/>
                  </a:lnTo>
                  <a:lnTo>
                    <a:pt x="8256" y="2382598"/>
                  </a:lnTo>
                  <a:lnTo>
                    <a:pt x="12856" y="2429793"/>
                  </a:lnTo>
                  <a:lnTo>
                    <a:pt x="18449" y="2476690"/>
                  </a:lnTo>
                  <a:lnTo>
                    <a:pt x="25024" y="2523278"/>
                  </a:lnTo>
                  <a:lnTo>
                    <a:pt x="32571" y="2569548"/>
                  </a:lnTo>
                  <a:lnTo>
                    <a:pt x="41078" y="2615487"/>
                  </a:lnTo>
                  <a:lnTo>
                    <a:pt x="50535" y="2661086"/>
                  </a:lnTo>
                  <a:lnTo>
                    <a:pt x="60932" y="2706333"/>
                  </a:lnTo>
                  <a:lnTo>
                    <a:pt x="72258" y="2751218"/>
                  </a:lnTo>
                  <a:lnTo>
                    <a:pt x="84501" y="2795731"/>
                  </a:lnTo>
                  <a:lnTo>
                    <a:pt x="97652" y="2839860"/>
                  </a:lnTo>
                  <a:lnTo>
                    <a:pt x="111700" y="2883595"/>
                  </a:lnTo>
                  <a:lnTo>
                    <a:pt x="126634" y="2926926"/>
                  </a:lnTo>
                  <a:lnTo>
                    <a:pt x="142443" y="2969841"/>
                  </a:lnTo>
                  <a:lnTo>
                    <a:pt x="159116" y="3012329"/>
                  </a:lnTo>
                  <a:lnTo>
                    <a:pt x="176643" y="3054381"/>
                  </a:lnTo>
                  <a:lnTo>
                    <a:pt x="195014" y="3095985"/>
                  </a:lnTo>
                  <a:lnTo>
                    <a:pt x="214217" y="3137132"/>
                  </a:lnTo>
                  <a:lnTo>
                    <a:pt x="234242" y="3177809"/>
                  </a:lnTo>
                  <a:lnTo>
                    <a:pt x="255078" y="3218006"/>
                  </a:lnTo>
                  <a:lnTo>
                    <a:pt x="276714" y="3257713"/>
                  </a:lnTo>
                  <a:lnTo>
                    <a:pt x="299140" y="3296920"/>
                  </a:lnTo>
                  <a:lnTo>
                    <a:pt x="322346" y="3335614"/>
                  </a:lnTo>
                  <a:lnTo>
                    <a:pt x="346319" y="3373786"/>
                  </a:lnTo>
                  <a:lnTo>
                    <a:pt x="371050" y="3411425"/>
                  </a:lnTo>
                  <a:lnTo>
                    <a:pt x="396528" y="3448520"/>
                  </a:lnTo>
                  <a:lnTo>
                    <a:pt x="422743" y="3485061"/>
                  </a:lnTo>
                  <a:lnTo>
                    <a:pt x="449683" y="3521036"/>
                  </a:lnTo>
                  <a:lnTo>
                    <a:pt x="477338" y="3556436"/>
                  </a:lnTo>
                  <a:lnTo>
                    <a:pt x="505697" y="3591249"/>
                  </a:lnTo>
                  <a:lnTo>
                    <a:pt x="534749" y="3625465"/>
                  </a:lnTo>
                  <a:lnTo>
                    <a:pt x="564485" y="3659073"/>
                  </a:lnTo>
                  <a:lnTo>
                    <a:pt x="594892" y="3692062"/>
                  </a:lnTo>
                  <a:lnTo>
                    <a:pt x="625961" y="3724422"/>
                  </a:lnTo>
                  <a:lnTo>
                    <a:pt x="657680" y="3756141"/>
                  </a:lnTo>
                  <a:lnTo>
                    <a:pt x="690040" y="3787211"/>
                  </a:lnTo>
                  <a:lnTo>
                    <a:pt x="723029" y="3817618"/>
                  </a:lnTo>
                  <a:lnTo>
                    <a:pt x="756637" y="3847354"/>
                  </a:lnTo>
                  <a:lnTo>
                    <a:pt x="790852" y="3876407"/>
                  </a:lnTo>
                  <a:lnTo>
                    <a:pt x="825665" y="3904766"/>
                  </a:lnTo>
                  <a:lnTo>
                    <a:pt x="861064" y="3932421"/>
                  </a:lnTo>
                  <a:lnTo>
                    <a:pt x="897040" y="3959361"/>
                  </a:lnTo>
                  <a:lnTo>
                    <a:pt x="933580" y="3985576"/>
                  </a:lnTo>
                  <a:lnTo>
                    <a:pt x="970675" y="4011054"/>
                  </a:lnTo>
                  <a:lnTo>
                    <a:pt x="1008314" y="4035786"/>
                  </a:lnTo>
                  <a:lnTo>
                    <a:pt x="1046485" y="4059759"/>
                  </a:lnTo>
                  <a:lnTo>
                    <a:pt x="1085180" y="4082965"/>
                  </a:lnTo>
                  <a:lnTo>
                    <a:pt x="1124386" y="4105391"/>
                  </a:lnTo>
                  <a:lnTo>
                    <a:pt x="1164093" y="4127028"/>
                  </a:lnTo>
                  <a:lnTo>
                    <a:pt x="1204290" y="4147864"/>
                  </a:lnTo>
                  <a:lnTo>
                    <a:pt x="1244967" y="4167889"/>
                  </a:lnTo>
                  <a:lnTo>
                    <a:pt x="1286113" y="4187092"/>
                  </a:lnTo>
                  <a:lnTo>
                    <a:pt x="1327717" y="4205463"/>
                  </a:lnTo>
                  <a:lnTo>
                    <a:pt x="1369768" y="4222991"/>
                  </a:lnTo>
                  <a:lnTo>
                    <a:pt x="1412257" y="4239664"/>
                  </a:lnTo>
                  <a:lnTo>
                    <a:pt x="1455172" y="4255473"/>
                  </a:lnTo>
                  <a:lnTo>
                    <a:pt x="1498502" y="4270407"/>
                  </a:lnTo>
                  <a:lnTo>
                    <a:pt x="1542237" y="4284455"/>
                  </a:lnTo>
                  <a:lnTo>
                    <a:pt x="1586366" y="4297606"/>
                  </a:lnTo>
                  <a:lnTo>
                    <a:pt x="1630879" y="4309850"/>
                  </a:lnTo>
                  <a:lnTo>
                    <a:pt x="1675764" y="4321176"/>
                  </a:lnTo>
                  <a:lnTo>
                    <a:pt x="1721011" y="4331573"/>
                  </a:lnTo>
                  <a:lnTo>
                    <a:pt x="1766609" y="4341030"/>
                  </a:lnTo>
                  <a:lnTo>
                    <a:pt x="1812549" y="4349538"/>
                  </a:lnTo>
                  <a:lnTo>
                    <a:pt x="1858818" y="4357084"/>
                  </a:lnTo>
                  <a:lnTo>
                    <a:pt x="1905406" y="4363659"/>
                  </a:lnTo>
                  <a:lnTo>
                    <a:pt x="1952303" y="4369252"/>
                  </a:lnTo>
                  <a:lnTo>
                    <a:pt x="1999498" y="4373852"/>
                  </a:lnTo>
                  <a:lnTo>
                    <a:pt x="2046980" y="4377449"/>
                  </a:lnTo>
                  <a:lnTo>
                    <a:pt x="2094738" y="4380031"/>
                  </a:lnTo>
                  <a:lnTo>
                    <a:pt x="2142762" y="4381588"/>
                  </a:lnTo>
                  <a:lnTo>
                    <a:pt x="2191042" y="4382109"/>
                  </a:lnTo>
                  <a:lnTo>
                    <a:pt x="2239321" y="4381588"/>
                  </a:lnTo>
                  <a:lnTo>
                    <a:pt x="2287346" y="4380031"/>
                  </a:lnTo>
                  <a:lnTo>
                    <a:pt x="2335105" y="4377449"/>
                  </a:lnTo>
                  <a:lnTo>
                    <a:pt x="2382587" y="4373852"/>
                  </a:lnTo>
                  <a:lnTo>
                    <a:pt x="2429783" y="4369252"/>
                  </a:lnTo>
                  <a:lnTo>
                    <a:pt x="2476680" y="4363659"/>
                  </a:lnTo>
                  <a:lnTo>
                    <a:pt x="2523269" y="4357084"/>
                  </a:lnTo>
                  <a:lnTo>
                    <a:pt x="2569538" y="4349538"/>
                  </a:lnTo>
                  <a:lnTo>
                    <a:pt x="2615478" y="4341030"/>
                  </a:lnTo>
                  <a:lnTo>
                    <a:pt x="2661077" y="4331573"/>
                  </a:lnTo>
                  <a:lnTo>
                    <a:pt x="2706324" y="4321176"/>
                  </a:lnTo>
                  <a:lnTo>
                    <a:pt x="2751210" y="4309850"/>
                  </a:lnTo>
                  <a:lnTo>
                    <a:pt x="2795723" y="4297606"/>
                  </a:lnTo>
                  <a:lnTo>
                    <a:pt x="2839852" y="4284455"/>
                  </a:lnTo>
                  <a:lnTo>
                    <a:pt x="2883587" y="4270407"/>
                  </a:lnTo>
                  <a:lnTo>
                    <a:pt x="2926918" y="4255473"/>
                  </a:lnTo>
                  <a:lnTo>
                    <a:pt x="2969833" y="4239664"/>
                  </a:lnTo>
                  <a:lnTo>
                    <a:pt x="3012322" y="4222991"/>
                  </a:lnTo>
                  <a:lnTo>
                    <a:pt x="3054374" y="4205463"/>
                  </a:lnTo>
                  <a:lnTo>
                    <a:pt x="3095978" y="4187092"/>
                  </a:lnTo>
                  <a:lnTo>
                    <a:pt x="3137124" y="4167889"/>
                  </a:lnTo>
                  <a:lnTo>
                    <a:pt x="3177802" y="4147864"/>
                  </a:lnTo>
                  <a:lnTo>
                    <a:pt x="3217999" y="4127028"/>
                  </a:lnTo>
                  <a:lnTo>
                    <a:pt x="3257706" y="4105391"/>
                  </a:lnTo>
                  <a:lnTo>
                    <a:pt x="3296912" y="4082965"/>
                  </a:lnTo>
                  <a:lnTo>
                    <a:pt x="3335607" y="4059759"/>
                  </a:lnTo>
                  <a:lnTo>
                    <a:pt x="3373779" y="4035786"/>
                  </a:lnTo>
                  <a:lnTo>
                    <a:pt x="3411418" y="4011054"/>
                  </a:lnTo>
                  <a:lnTo>
                    <a:pt x="3448513" y="3985576"/>
                  </a:lnTo>
                  <a:lnTo>
                    <a:pt x="3485054" y="3959361"/>
                  </a:lnTo>
                  <a:lnTo>
                    <a:pt x="3521029" y="3932421"/>
                  </a:lnTo>
                  <a:lnTo>
                    <a:pt x="3556429" y="3904766"/>
                  </a:lnTo>
                  <a:lnTo>
                    <a:pt x="3591241" y="3876407"/>
                  </a:lnTo>
                  <a:lnTo>
                    <a:pt x="3625457" y="3847354"/>
                  </a:lnTo>
                  <a:lnTo>
                    <a:pt x="3659065" y="3817618"/>
                  </a:lnTo>
                  <a:lnTo>
                    <a:pt x="3692054" y="3787211"/>
                  </a:lnTo>
                  <a:lnTo>
                    <a:pt x="3724414" y="3756141"/>
                  </a:lnTo>
                  <a:lnTo>
                    <a:pt x="3756133" y="3724422"/>
                  </a:lnTo>
                  <a:lnTo>
                    <a:pt x="3787202" y="3692062"/>
                  </a:lnTo>
                  <a:lnTo>
                    <a:pt x="3817610" y="3659073"/>
                  </a:lnTo>
                  <a:lnTo>
                    <a:pt x="3847345" y="3625465"/>
                  </a:lnTo>
                  <a:lnTo>
                    <a:pt x="3876398" y="3591249"/>
                  </a:lnTo>
                  <a:lnTo>
                    <a:pt x="3904757" y="3556436"/>
                  </a:lnTo>
                  <a:lnTo>
                    <a:pt x="3932412" y="3521036"/>
                  </a:lnTo>
                  <a:lnTo>
                    <a:pt x="3959352" y="3485061"/>
                  </a:lnTo>
                  <a:lnTo>
                    <a:pt x="3985567" y="3448520"/>
                  </a:lnTo>
                  <a:lnTo>
                    <a:pt x="4011045" y="3411425"/>
                  </a:lnTo>
                  <a:lnTo>
                    <a:pt x="4035776" y="3373786"/>
                  </a:lnTo>
                  <a:lnTo>
                    <a:pt x="4059750" y="3335614"/>
                  </a:lnTo>
                  <a:lnTo>
                    <a:pt x="4082955" y="3296920"/>
                  </a:lnTo>
                  <a:lnTo>
                    <a:pt x="4105381" y="3257713"/>
                  </a:lnTo>
                  <a:lnTo>
                    <a:pt x="4127018" y="3218006"/>
                  </a:lnTo>
                  <a:lnTo>
                    <a:pt x="4147854" y="3177809"/>
                  </a:lnTo>
                  <a:lnTo>
                    <a:pt x="4167879" y="3137132"/>
                  </a:lnTo>
                  <a:lnTo>
                    <a:pt x="4187082" y="3095985"/>
                  </a:lnTo>
                  <a:lnTo>
                    <a:pt x="4205452" y="3054381"/>
                  </a:lnTo>
                  <a:lnTo>
                    <a:pt x="4222980" y="3012329"/>
                  </a:lnTo>
                  <a:lnTo>
                    <a:pt x="4239653" y="2969841"/>
                  </a:lnTo>
                  <a:lnTo>
                    <a:pt x="4255462" y="2926926"/>
                  </a:lnTo>
                  <a:lnTo>
                    <a:pt x="4270396" y="2883595"/>
                  </a:lnTo>
                  <a:lnTo>
                    <a:pt x="4284443" y="2839860"/>
                  </a:lnTo>
                  <a:lnTo>
                    <a:pt x="4297594" y="2795731"/>
                  </a:lnTo>
                  <a:lnTo>
                    <a:pt x="4309838" y="2751218"/>
                  </a:lnTo>
                  <a:lnTo>
                    <a:pt x="4321164" y="2706333"/>
                  </a:lnTo>
                  <a:lnTo>
                    <a:pt x="4331561" y="2661086"/>
                  </a:lnTo>
                  <a:lnTo>
                    <a:pt x="4341018" y="2615487"/>
                  </a:lnTo>
                  <a:lnTo>
                    <a:pt x="4349525" y="2569548"/>
                  </a:lnTo>
                  <a:lnTo>
                    <a:pt x="4357072" y="2523278"/>
                  </a:lnTo>
                  <a:lnTo>
                    <a:pt x="4363647" y="2476690"/>
                  </a:lnTo>
                  <a:lnTo>
                    <a:pt x="4369240" y="2429793"/>
                  </a:lnTo>
                  <a:lnTo>
                    <a:pt x="4373840" y="2382598"/>
                  </a:lnTo>
                  <a:lnTo>
                    <a:pt x="4377436" y="2335116"/>
                  </a:lnTo>
                  <a:lnTo>
                    <a:pt x="4380018" y="2287358"/>
                  </a:lnTo>
                  <a:lnTo>
                    <a:pt x="4381575" y="2239334"/>
                  </a:lnTo>
                  <a:lnTo>
                    <a:pt x="4382096" y="2191054"/>
                  </a:lnTo>
                  <a:lnTo>
                    <a:pt x="4381575" y="2142775"/>
                  </a:lnTo>
                  <a:lnTo>
                    <a:pt x="4380018" y="2094751"/>
                  </a:lnTo>
                  <a:lnTo>
                    <a:pt x="4377436" y="2046992"/>
                  </a:lnTo>
                  <a:lnTo>
                    <a:pt x="4373840" y="1999510"/>
                  </a:lnTo>
                  <a:lnTo>
                    <a:pt x="4369240" y="1952316"/>
                  </a:lnTo>
                  <a:lnTo>
                    <a:pt x="4363647" y="1905419"/>
                  </a:lnTo>
                  <a:lnTo>
                    <a:pt x="4357072" y="1858830"/>
                  </a:lnTo>
                  <a:lnTo>
                    <a:pt x="4349525" y="1812561"/>
                  </a:lnTo>
                  <a:lnTo>
                    <a:pt x="4341018" y="1766622"/>
                  </a:lnTo>
                  <a:lnTo>
                    <a:pt x="4331561" y="1721023"/>
                  </a:lnTo>
                  <a:lnTo>
                    <a:pt x="4321164" y="1675776"/>
                  </a:lnTo>
                  <a:lnTo>
                    <a:pt x="4309838" y="1630890"/>
                  </a:lnTo>
                  <a:lnTo>
                    <a:pt x="4297594" y="1586378"/>
                  </a:lnTo>
                  <a:lnTo>
                    <a:pt x="4284443" y="1542248"/>
                  </a:lnTo>
                  <a:lnTo>
                    <a:pt x="4270396" y="1498513"/>
                  </a:lnTo>
                  <a:lnTo>
                    <a:pt x="4255462" y="1455183"/>
                  </a:lnTo>
                  <a:lnTo>
                    <a:pt x="4239653" y="1412268"/>
                  </a:lnTo>
                  <a:lnTo>
                    <a:pt x="4222980" y="1369779"/>
                  </a:lnTo>
                  <a:lnTo>
                    <a:pt x="4205452" y="1327727"/>
                  </a:lnTo>
                  <a:lnTo>
                    <a:pt x="4187082" y="1286123"/>
                  </a:lnTo>
                  <a:lnTo>
                    <a:pt x="4167879" y="1244977"/>
                  </a:lnTo>
                  <a:lnTo>
                    <a:pt x="4147854" y="1204300"/>
                  </a:lnTo>
                  <a:lnTo>
                    <a:pt x="4127018" y="1164102"/>
                  </a:lnTo>
                  <a:lnTo>
                    <a:pt x="4105381" y="1124395"/>
                  </a:lnTo>
                  <a:lnTo>
                    <a:pt x="4082955" y="1085189"/>
                  </a:lnTo>
                  <a:lnTo>
                    <a:pt x="4059750" y="1046495"/>
                  </a:lnTo>
                  <a:lnTo>
                    <a:pt x="4035776" y="1008323"/>
                  </a:lnTo>
                  <a:lnTo>
                    <a:pt x="4011045" y="970684"/>
                  </a:lnTo>
                  <a:lnTo>
                    <a:pt x="3985567" y="933589"/>
                  </a:lnTo>
                  <a:lnTo>
                    <a:pt x="3959352" y="897048"/>
                  </a:lnTo>
                  <a:lnTo>
                    <a:pt x="3932412" y="861072"/>
                  </a:lnTo>
                  <a:lnTo>
                    <a:pt x="3904757" y="825673"/>
                  </a:lnTo>
                  <a:lnTo>
                    <a:pt x="3876398" y="790860"/>
                  </a:lnTo>
                  <a:lnTo>
                    <a:pt x="3847345" y="756644"/>
                  </a:lnTo>
                  <a:lnTo>
                    <a:pt x="3817610" y="723036"/>
                  </a:lnTo>
                  <a:lnTo>
                    <a:pt x="3787202" y="690047"/>
                  </a:lnTo>
                  <a:lnTo>
                    <a:pt x="3756133" y="657687"/>
                  </a:lnTo>
                  <a:lnTo>
                    <a:pt x="3724414" y="625967"/>
                  </a:lnTo>
                  <a:lnTo>
                    <a:pt x="3692054" y="594898"/>
                  </a:lnTo>
                  <a:lnTo>
                    <a:pt x="3659065" y="564490"/>
                  </a:lnTo>
                  <a:lnTo>
                    <a:pt x="3625457" y="534755"/>
                  </a:lnTo>
                  <a:lnTo>
                    <a:pt x="3591241" y="505702"/>
                  </a:lnTo>
                  <a:lnTo>
                    <a:pt x="3556429" y="477343"/>
                  </a:lnTo>
                  <a:lnTo>
                    <a:pt x="3521029" y="449688"/>
                  </a:lnTo>
                  <a:lnTo>
                    <a:pt x="3485054" y="422747"/>
                  </a:lnTo>
                  <a:lnTo>
                    <a:pt x="3448513" y="396533"/>
                  </a:lnTo>
                  <a:lnTo>
                    <a:pt x="3411418" y="371054"/>
                  </a:lnTo>
                  <a:lnTo>
                    <a:pt x="3373779" y="346323"/>
                  </a:lnTo>
                  <a:lnTo>
                    <a:pt x="3335607" y="322349"/>
                  </a:lnTo>
                  <a:lnTo>
                    <a:pt x="3296912" y="299144"/>
                  </a:lnTo>
                  <a:lnTo>
                    <a:pt x="3257706" y="276717"/>
                  </a:lnTo>
                  <a:lnTo>
                    <a:pt x="3217999" y="255081"/>
                  </a:lnTo>
                  <a:lnTo>
                    <a:pt x="3177802" y="234245"/>
                  </a:lnTo>
                  <a:lnTo>
                    <a:pt x="3137124" y="214219"/>
                  </a:lnTo>
                  <a:lnTo>
                    <a:pt x="3095978" y="195016"/>
                  </a:lnTo>
                  <a:lnTo>
                    <a:pt x="3054374" y="176645"/>
                  </a:lnTo>
                  <a:lnTo>
                    <a:pt x="3012322" y="159118"/>
                  </a:lnTo>
                  <a:lnTo>
                    <a:pt x="2969833" y="142444"/>
                  </a:lnTo>
                  <a:lnTo>
                    <a:pt x="2926918" y="126635"/>
                  </a:lnTo>
                  <a:lnTo>
                    <a:pt x="2883587" y="111701"/>
                  </a:lnTo>
                  <a:lnTo>
                    <a:pt x="2839852" y="97654"/>
                  </a:lnTo>
                  <a:lnTo>
                    <a:pt x="2795723" y="84502"/>
                  </a:lnTo>
                  <a:lnTo>
                    <a:pt x="2751210" y="72259"/>
                  </a:lnTo>
                  <a:lnTo>
                    <a:pt x="2706324" y="60933"/>
                  </a:lnTo>
                  <a:lnTo>
                    <a:pt x="2661077" y="50536"/>
                  </a:lnTo>
                  <a:lnTo>
                    <a:pt x="2615478" y="41078"/>
                  </a:lnTo>
                  <a:lnTo>
                    <a:pt x="2569538" y="32571"/>
                  </a:lnTo>
                  <a:lnTo>
                    <a:pt x="2523269" y="25024"/>
                  </a:lnTo>
                  <a:lnTo>
                    <a:pt x="2476680" y="18449"/>
                  </a:lnTo>
                  <a:lnTo>
                    <a:pt x="2429783" y="12856"/>
                  </a:lnTo>
                  <a:lnTo>
                    <a:pt x="2382587" y="8256"/>
                  </a:lnTo>
                  <a:lnTo>
                    <a:pt x="2335105" y="4660"/>
                  </a:lnTo>
                  <a:lnTo>
                    <a:pt x="2287346" y="2078"/>
                  </a:lnTo>
                  <a:lnTo>
                    <a:pt x="2239321" y="521"/>
                  </a:lnTo>
                  <a:lnTo>
                    <a:pt x="219104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37811" y="1183081"/>
              <a:ext cx="4382135" cy="4382135"/>
            </a:xfrm>
            <a:custGeom>
              <a:avLst/>
              <a:gdLst/>
              <a:ahLst/>
              <a:cxnLst/>
              <a:rect l="l" t="t" r="r" b="b"/>
              <a:pathLst>
                <a:path w="4382134" h="4382135">
                  <a:moveTo>
                    <a:pt x="0" y="2191051"/>
                  </a:moveTo>
                  <a:lnTo>
                    <a:pt x="521" y="2142771"/>
                  </a:lnTo>
                  <a:lnTo>
                    <a:pt x="2078" y="2094747"/>
                  </a:lnTo>
                  <a:lnTo>
                    <a:pt x="4660" y="2046989"/>
                  </a:lnTo>
                  <a:lnTo>
                    <a:pt x="8256" y="1999507"/>
                  </a:lnTo>
                  <a:lnTo>
                    <a:pt x="12856" y="1952312"/>
                  </a:lnTo>
                  <a:lnTo>
                    <a:pt x="18449" y="1905415"/>
                  </a:lnTo>
                  <a:lnTo>
                    <a:pt x="25024" y="1858826"/>
                  </a:lnTo>
                  <a:lnTo>
                    <a:pt x="32571" y="1812557"/>
                  </a:lnTo>
                  <a:lnTo>
                    <a:pt x="41078" y="1766618"/>
                  </a:lnTo>
                  <a:lnTo>
                    <a:pt x="50536" y="1721019"/>
                  </a:lnTo>
                  <a:lnTo>
                    <a:pt x="60933" y="1675772"/>
                  </a:lnTo>
                  <a:lnTo>
                    <a:pt x="72258" y="1630886"/>
                  </a:lnTo>
                  <a:lnTo>
                    <a:pt x="84502" y="1586374"/>
                  </a:lnTo>
                  <a:lnTo>
                    <a:pt x="97653" y="1542244"/>
                  </a:lnTo>
                  <a:lnTo>
                    <a:pt x="111701" y="1498509"/>
                  </a:lnTo>
                  <a:lnTo>
                    <a:pt x="126635" y="1455179"/>
                  </a:lnTo>
                  <a:lnTo>
                    <a:pt x="142444" y="1412264"/>
                  </a:lnTo>
                  <a:lnTo>
                    <a:pt x="159117" y="1369775"/>
                  </a:lnTo>
                  <a:lnTo>
                    <a:pt x="176645" y="1327724"/>
                  </a:lnTo>
                  <a:lnTo>
                    <a:pt x="195015" y="1286119"/>
                  </a:lnTo>
                  <a:lnTo>
                    <a:pt x="214218" y="1244973"/>
                  </a:lnTo>
                  <a:lnTo>
                    <a:pt x="234243" y="1204296"/>
                  </a:lnTo>
                  <a:lnTo>
                    <a:pt x="255080" y="1164099"/>
                  </a:lnTo>
                  <a:lnTo>
                    <a:pt x="276716" y="1124392"/>
                  </a:lnTo>
                  <a:lnTo>
                    <a:pt x="299142" y="1085185"/>
                  </a:lnTo>
                  <a:lnTo>
                    <a:pt x="322348" y="1046491"/>
                  </a:lnTo>
                  <a:lnTo>
                    <a:pt x="346321" y="1008319"/>
                  </a:lnTo>
                  <a:lnTo>
                    <a:pt x="371053" y="970680"/>
                  </a:lnTo>
                  <a:lnTo>
                    <a:pt x="396531" y="933585"/>
                  </a:lnTo>
                  <a:lnTo>
                    <a:pt x="422745" y="897045"/>
                  </a:lnTo>
                  <a:lnTo>
                    <a:pt x="449686" y="861069"/>
                  </a:lnTo>
                  <a:lnTo>
                    <a:pt x="477341" y="825670"/>
                  </a:lnTo>
                  <a:lnTo>
                    <a:pt x="505700" y="790857"/>
                  </a:lnTo>
                  <a:lnTo>
                    <a:pt x="534752" y="756641"/>
                  </a:lnTo>
                  <a:lnTo>
                    <a:pt x="564488" y="723033"/>
                  </a:lnTo>
                  <a:lnTo>
                    <a:pt x="594896" y="690044"/>
                  </a:lnTo>
                  <a:lnTo>
                    <a:pt x="625965" y="657684"/>
                  </a:lnTo>
                  <a:lnTo>
                    <a:pt x="657684" y="625965"/>
                  </a:lnTo>
                  <a:lnTo>
                    <a:pt x="690044" y="594896"/>
                  </a:lnTo>
                  <a:lnTo>
                    <a:pt x="723033" y="564488"/>
                  </a:lnTo>
                  <a:lnTo>
                    <a:pt x="756641" y="534752"/>
                  </a:lnTo>
                  <a:lnTo>
                    <a:pt x="790857" y="505700"/>
                  </a:lnTo>
                  <a:lnTo>
                    <a:pt x="825670" y="477341"/>
                  </a:lnTo>
                  <a:lnTo>
                    <a:pt x="861069" y="449686"/>
                  </a:lnTo>
                  <a:lnTo>
                    <a:pt x="897045" y="422745"/>
                  </a:lnTo>
                  <a:lnTo>
                    <a:pt x="933585" y="396531"/>
                  </a:lnTo>
                  <a:lnTo>
                    <a:pt x="970680" y="371053"/>
                  </a:lnTo>
                  <a:lnTo>
                    <a:pt x="1008319" y="346321"/>
                  </a:lnTo>
                  <a:lnTo>
                    <a:pt x="1046491" y="322348"/>
                  </a:lnTo>
                  <a:lnTo>
                    <a:pt x="1085185" y="299142"/>
                  </a:lnTo>
                  <a:lnTo>
                    <a:pt x="1124392" y="276716"/>
                  </a:lnTo>
                  <a:lnTo>
                    <a:pt x="1164099" y="255080"/>
                  </a:lnTo>
                  <a:lnTo>
                    <a:pt x="1204296" y="234243"/>
                  </a:lnTo>
                  <a:lnTo>
                    <a:pt x="1244973" y="214218"/>
                  </a:lnTo>
                  <a:lnTo>
                    <a:pt x="1286119" y="195015"/>
                  </a:lnTo>
                  <a:lnTo>
                    <a:pt x="1327724" y="176645"/>
                  </a:lnTo>
                  <a:lnTo>
                    <a:pt x="1369775" y="159117"/>
                  </a:lnTo>
                  <a:lnTo>
                    <a:pt x="1412264" y="142444"/>
                  </a:lnTo>
                  <a:lnTo>
                    <a:pt x="1455179" y="126635"/>
                  </a:lnTo>
                  <a:lnTo>
                    <a:pt x="1498509" y="111701"/>
                  </a:lnTo>
                  <a:lnTo>
                    <a:pt x="1542244" y="97653"/>
                  </a:lnTo>
                  <a:lnTo>
                    <a:pt x="1586374" y="84502"/>
                  </a:lnTo>
                  <a:lnTo>
                    <a:pt x="1630886" y="72258"/>
                  </a:lnTo>
                  <a:lnTo>
                    <a:pt x="1675772" y="60933"/>
                  </a:lnTo>
                  <a:lnTo>
                    <a:pt x="1721019" y="50536"/>
                  </a:lnTo>
                  <a:lnTo>
                    <a:pt x="1766618" y="41078"/>
                  </a:lnTo>
                  <a:lnTo>
                    <a:pt x="1812557" y="32571"/>
                  </a:lnTo>
                  <a:lnTo>
                    <a:pt x="1858826" y="25024"/>
                  </a:lnTo>
                  <a:lnTo>
                    <a:pt x="1905415" y="18449"/>
                  </a:lnTo>
                  <a:lnTo>
                    <a:pt x="1952312" y="12856"/>
                  </a:lnTo>
                  <a:lnTo>
                    <a:pt x="1999507" y="8256"/>
                  </a:lnTo>
                  <a:lnTo>
                    <a:pt x="2046989" y="4660"/>
                  </a:lnTo>
                  <a:lnTo>
                    <a:pt x="2094747" y="2078"/>
                  </a:lnTo>
                  <a:lnTo>
                    <a:pt x="2142771" y="521"/>
                  </a:lnTo>
                  <a:lnTo>
                    <a:pt x="2191051" y="0"/>
                  </a:lnTo>
                  <a:lnTo>
                    <a:pt x="2239330" y="521"/>
                  </a:lnTo>
                  <a:lnTo>
                    <a:pt x="2287355" y="2078"/>
                  </a:lnTo>
                  <a:lnTo>
                    <a:pt x="2335114" y="4660"/>
                  </a:lnTo>
                  <a:lnTo>
                    <a:pt x="2382596" y="8256"/>
                  </a:lnTo>
                  <a:lnTo>
                    <a:pt x="2429791" y="12856"/>
                  </a:lnTo>
                  <a:lnTo>
                    <a:pt x="2476688" y="18449"/>
                  </a:lnTo>
                  <a:lnTo>
                    <a:pt x="2523277" y="25024"/>
                  </a:lnTo>
                  <a:lnTo>
                    <a:pt x="2569546" y="32571"/>
                  </a:lnTo>
                  <a:lnTo>
                    <a:pt x="2615486" y="41078"/>
                  </a:lnTo>
                  <a:lnTo>
                    <a:pt x="2661085" y="50536"/>
                  </a:lnTo>
                  <a:lnTo>
                    <a:pt x="2706332" y="60933"/>
                  </a:lnTo>
                  <a:lnTo>
                    <a:pt x="2751218" y="72258"/>
                  </a:lnTo>
                  <a:lnTo>
                    <a:pt x="2795730" y="84502"/>
                  </a:lnTo>
                  <a:lnTo>
                    <a:pt x="2839860" y="97653"/>
                  </a:lnTo>
                  <a:lnTo>
                    <a:pt x="2883595" y="111701"/>
                  </a:lnTo>
                  <a:lnTo>
                    <a:pt x="2926925" y="126635"/>
                  </a:lnTo>
                  <a:lnTo>
                    <a:pt x="2969840" y="142444"/>
                  </a:lnTo>
                  <a:lnTo>
                    <a:pt x="3012329" y="159117"/>
                  </a:lnTo>
                  <a:lnTo>
                    <a:pt x="3054381" y="176645"/>
                  </a:lnTo>
                  <a:lnTo>
                    <a:pt x="3095985" y="195015"/>
                  </a:lnTo>
                  <a:lnTo>
                    <a:pt x="3137131" y="214218"/>
                  </a:lnTo>
                  <a:lnTo>
                    <a:pt x="3177808" y="234243"/>
                  </a:lnTo>
                  <a:lnTo>
                    <a:pt x="3218006" y="255080"/>
                  </a:lnTo>
                  <a:lnTo>
                    <a:pt x="3257713" y="276716"/>
                  </a:lnTo>
                  <a:lnTo>
                    <a:pt x="3296919" y="299142"/>
                  </a:lnTo>
                  <a:lnTo>
                    <a:pt x="3335614" y="322348"/>
                  </a:lnTo>
                  <a:lnTo>
                    <a:pt x="3373785" y="346321"/>
                  </a:lnTo>
                  <a:lnTo>
                    <a:pt x="3411424" y="371053"/>
                  </a:lnTo>
                  <a:lnTo>
                    <a:pt x="3448519" y="396531"/>
                  </a:lnTo>
                  <a:lnTo>
                    <a:pt x="3485060" y="422745"/>
                  </a:lnTo>
                  <a:lnTo>
                    <a:pt x="3521035" y="449686"/>
                  </a:lnTo>
                  <a:lnTo>
                    <a:pt x="3556435" y="477341"/>
                  </a:lnTo>
                  <a:lnTo>
                    <a:pt x="3591248" y="505700"/>
                  </a:lnTo>
                  <a:lnTo>
                    <a:pt x="3625463" y="534752"/>
                  </a:lnTo>
                  <a:lnTo>
                    <a:pt x="3659071" y="564488"/>
                  </a:lnTo>
                  <a:lnTo>
                    <a:pt x="3692060" y="594896"/>
                  </a:lnTo>
                  <a:lnTo>
                    <a:pt x="3724420" y="625965"/>
                  </a:lnTo>
                  <a:lnTo>
                    <a:pt x="3756140" y="657684"/>
                  </a:lnTo>
                  <a:lnTo>
                    <a:pt x="3787208" y="690044"/>
                  </a:lnTo>
                  <a:lnTo>
                    <a:pt x="3817616" y="723033"/>
                  </a:lnTo>
                  <a:lnTo>
                    <a:pt x="3847351" y="756641"/>
                  </a:lnTo>
                  <a:lnTo>
                    <a:pt x="3876404" y="790857"/>
                  </a:lnTo>
                  <a:lnTo>
                    <a:pt x="3904763" y="825670"/>
                  </a:lnTo>
                  <a:lnTo>
                    <a:pt x="3932418" y="861069"/>
                  </a:lnTo>
                  <a:lnTo>
                    <a:pt x="3959358" y="897045"/>
                  </a:lnTo>
                  <a:lnTo>
                    <a:pt x="3985573" y="933585"/>
                  </a:lnTo>
                  <a:lnTo>
                    <a:pt x="4011051" y="970680"/>
                  </a:lnTo>
                  <a:lnTo>
                    <a:pt x="4035782" y="1008319"/>
                  </a:lnTo>
                  <a:lnTo>
                    <a:pt x="4059755" y="1046491"/>
                  </a:lnTo>
                  <a:lnTo>
                    <a:pt x="4082961" y="1085185"/>
                  </a:lnTo>
                  <a:lnTo>
                    <a:pt x="4105387" y="1124392"/>
                  </a:lnTo>
                  <a:lnTo>
                    <a:pt x="4127023" y="1164099"/>
                  </a:lnTo>
                  <a:lnTo>
                    <a:pt x="4147859" y="1204296"/>
                  </a:lnTo>
                  <a:lnTo>
                    <a:pt x="4167884" y="1244973"/>
                  </a:lnTo>
                  <a:lnTo>
                    <a:pt x="4187087" y="1286119"/>
                  </a:lnTo>
                  <a:lnTo>
                    <a:pt x="4205458" y="1327724"/>
                  </a:lnTo>
                  <a:lnTo>
                    <a:pt x="4222985" y="1369775"/>
                  </a:lnTo>
                  <a:lnTo>
                    <a:pt x="4239659" y="1412264"/>
                  </a:lnTo>
                  <a:lnTo>
                    <a:pt x="4255468" y="1455179"/>
                  </a:lnTo>
                  <a:lnTo>
                    <a:pt x="4270401" y="1498509"/>
                  </a:lnTo>
                  <a:lnTo>
                    <a:pt x="4284449" y="1542244"/>
                  </a:lnTo>
                  <a:lnTo>
                    <a:pt x="4297600" y="1586374"/>
                  </a:lnTo>
                  <a:lnTo>
                    <a:pt x="4309844" y="1630886"/>
                  </a:lnTo>
                  <a:lnTo>
                    <a:pt x="4321169" y="1675772"/>
                  </a:lnTo>
                  <a:lnTo>
                    <a:pt x="4331566" y="1721019"/>
                  </a:lnTo>
                  <a:lnTo>
                    <a:pt x="4341024" y="1766618"/>
                  </a:lnTo>
                  <a:lnTo>
                    <a:pt x="4349531" y="1812557"/>
                  </a:lnTo>
                  <a:lnTo>
                    <a:pt x="4357077" y="1858826"/>
                  </a:lnTo>
                  <a:lnTo>
                    <a:pt x="4363652" y="1905415"/>
                  </a:lnTo>
                  <a:lnTo>
                    <a:pt x="4369245" y="1952312"/>
                  </a:lnTo>
                  <a:lnTo>
                    <a:pt x="4373845" y="1999507"/>
                  </a:lnTo>
                  <a:lnTo>
                    <a:pt x="4377442" y="2046989"/>
                  </a:lnTo>
                  <a:lnTo>
                    <a:pt x="4380024" y="2094747"/>
                  </a:lnTo>
                  <a:lnTo>
                    <a:pt x="4381581" y="2142771"/>
                  </a:lnTo>
                  <a:lnTo>
                    <a:pt x="4382102" y="2191051"/>
                  </a:lnTo>
                  <a:lnTo>
                    <a:pt x="4381581" y="2239330"/>
                  </a:lnTo>
                  <a:lnTo>
                    <a:pt x="4380024" y="2287355"/>
                  </a:lnTo>
                  <a:lnTo>
                    <a:pt x="4377442" y="2335114"/>
                  </a:lnTo>
                  <a:lnTo>
                    <a:pt x="4373845" y="2382596"/>
                  </a:lnTo>
                  <a:lnTo>
                    <a:pt x="4369245" y="2429791"/>
                  </a:lnTo>
                  <a:lnTo>
                    <a:pt x="4363652" y="2476688"/>
                  </a:lnTo>
                  <a:lnTo>
                    <a:pt x="4357077" y="2523277"/>
                  </a:lnTo>
                  <a:lnTo>
                    <a:pt x="4349531" y="2569546"/>
                  </a:lnTo>
                  <a:lnTo>
                    <a:pt x="4341024" y="2615486"/>
                  </a:lnTo>
                  <a:lnTo>
                    <a:pt x="4331566" y="2661085"/>
                  </a:lnTo>
                  <a:lnTo>
                    <a:pt x="4321169" y="2706332"/>
                  </a:lnTo>
                  <a:lnTo>
                    <a:pt x="4309844" y="2751218"/>
                  </a:lnTo>
                  <a:lnTo>
                    <a:pt x="4297600" y="2795730"/>
                  </a:lnTo>
                  <a:lnTo>
                    <a:pt x="4284449" y="2839860"/>
                  </a:lnTo>
                  <a:lnTo>
                    <a:pt x="4270401" y="2883595"/>
                  </a:lnTo>
                  <a:lnTo>
                    <a:pt x="4255468" y="2926925"/>
                  </a:lnTo>
                  <a:lnTo>
                    <a:pt x="4239659" y="2969840"/>
                  </a:lnTo>
                  <a:lnTo>
                    <a:pt x="4222985" y="3012329"/>
                  </a:lnTo>
                  <a:lnTo>
                    <a:pt x="4205458" y="3054381"/>
                  </a:lnTo>
                  <a:lnTo>
                    <a:pt x="4187087" y="3095985"/>
                  </a:lnTo>
                  <a:lnTo>
                    <a:pt x="4167884" y="3137131"/>
                  </a:lnTo>
                  <a:lnTo>
                    <a:pt x="4147859" y="3177808"/>
                  </a:lnTo>
                  <a:lnTo>
                    <a:pt x="4127023" y="3218006"/>
                  </a:lnTo>
                  <a:lnTo>
                    <a:pt x="4105387" y="3257713"/>
                  </a:lnTo>
                  <a:lnTo>
                    <a:pt x="4082961" y="3296919"/>
                  </a:lnTo>
                  <a:lnTo>
                    <a:pt x="4059755" y="3335614"/>
                  </a:lnTo>
                  <a:lnTo>
                    <a:pt x="4035782" y="3373785"/>
                  </a:lnTo>
                  <a:lnTo>
                    <a:pt x="4011051" y="3411424"/>
                  </a:lnTo>
                  <a:lnTo>
                    <a:pt x="3985573" y="3448519"/>
                  </a:lnTo>
                  <a:lnTo>
                    <a:pt x="3959358" y="3485060"/>
                  </a:lnTo>
                  <a:lnTo>
                    <a:pt x="3932418" y="3521035"/>
                  </a:lnTo>
                  <a:lnTo>
                    <a:pt x="3904763" y="3556435"/>
                  </a:lnTo>
                  <a:lnTo>
                    <a:pt x="3876404" y="3591248"/>
                  </a:lnTo>
                  <a:lnTo>
                    <a:pt x="3847351" y="3625463"/>
                  </a:lnTo>
                  <a:lnTo>
                    <a:pt x="3817616" y="3659071"/>
                  </a:lnTo>
                  <a:lnTo>
                    <a:pt x="3787208" y="3692060"/>
                  </a:lnTo>
                  <a:lnTo>
                    <a:pt x="3756140" y="3724420"/>
                  </a:lnTo>
                  <a:lnTo>
                    <a:pt x="3724420" y="3756140"/>
                  </a:lnTo>
                  <a:lnTo>
                    <a:pt x="3692060" y="3787208"/>
                  </a:lnTo>
                  <a:lnTo>
                    <a:pt x="3659071" y="3817616"/>
                  </a:lnTo>
                  <a:lnTo>
                    <a:pt x="3625463" y="3847351"/>
                  </a:lnTo>
                  <a:lnTo>
                    <a:pt x="3591248" y="3876404"/>
                  </a:lnTo>
                  <a:lnTo>
                    <a:pt x="3556435" y="3904763"/>
                  </a:lnTo>
                  <a:lnTo>
                    <a:pt x="3521035" y="3932418"/>
                  </a:lnTo>
                  <a:lnTo>
                    <a:pt x="3485060" y="3959358"/>
                  </a:lnTo>
                  <a:lnTo>
                    <a:pt x="3448519" y="3985573"/>
                  </a:lnTo>
                  <a:lnTo>
                    <a:pt x="3411424" y="4011051"/>
                  </a:lnTo>
                  <a:lnTo>
                    <a:pt x="3373785" y="4035782"/>
                  </a:lnTo>
                  <a:lnTo>
                    <a:pt x="3335614" y="4059755"/>
                  </a:lnTo>
                  <a:lnTo>
                    <a:pt x="3296919" y="4082961"/>
                  </a:lnTo>
                  <a:lnTo>
                    <a:pt x="3257713" y="4105387"/>
                  </a:lnTo>
                  <a:lnTo>
                    <a:pt x="3218006" y="4127023"/>
                  </a:lnTo>
                  <a:lnTo>
                    <a:pt x="3177808" y="4147859"/>
                  </a:lnTo>
                  <a:lnTo>
                    <a:pt x="3137131" y="4167884"/>
                  </a:lnTo>
                  <a:lnTo>
                    <a:pt x="3095985" y="4187087"/>
                  </a:lnTo>
                  <a:lnTo>
                    <a:pt x="3054381" y="4205458"/>
                  </a:lnTo>
                  <a:lnTo>
                    <a:pt x="3012329" y="4222985"/>
                  </a:lnTo>
                  <a:lnTo>
                    <a:pt x="2969840" y="4239659"/>
                  </a:lnTo>
                  <a:lnTo>
                    <a:pt x="2926925" y="4255468"/>
                  </a:lnTo>
                  <a:lnTo>
                    <a:pt x="2883595" y="4270401"/>
                  </a:lnTo>
                  <a:lnTo>
                    <a:pt x="2839860" y="4284449"/>
                  </a:lnTo>
                  <a:lnTo>
                    <a:pt x="2795730" y="4297600"/>
                  </a:lnTo>
                  <a:lnTo>
                    <a:pt x="2751218" y="4309844"/>
                  </a:lnTo>
                  <a:lnTo>
                    <a:pt x="2706332" y="4321169"/>
                  </a:lnTo>
                  <a:lnTo>
                    <a:pt x="2661085" y="4331566"/>
                  </a:lnTo>
                  <a:lnTo>
                    <a:pt x="2615486" y="4341024"/>
                  </a:lnTo>
                  <a:lnTo>
                    <a:pt x="2569546" y="4349531"/>
                  </a:lnTo>
                  <a:lnTo>
                    <a:pt x="2523277" y="4357077"/>
                  </a:lnTo>
                  <a:lnTo>
                    <a:pt x="2476688" y="4363652"/>
                  </a:lnTo>
                  <a:lnTo>
                    <a:pt x="2429791" y="4369245"/>
                  </a:lnTo>
                  <a:lnTo>
                    <a:pt x="2382596" y="4373845"/>
                  </a:lnTo>
                  <a:lnTo>
                    <a:pt x="2335114" y="4377442"/>
                  </a:lnTo>
                  <a:lnTo>
                    <a:pt x="2287355" y="4380024"/>
                  </a:lnTo>
                  <a:lnTo>
                    <a:pt x="2239330" y="4381581"/>
                  </a:lnTo>
                  <a:lnTo>
                    <a:pt x="2191051" y="4382102"/>
                  </a:lnTo>
                  <a:lnTo>
                    <a:pt x="2142771" y="4381581"/>
                  </a:lnTo>
                  <a:lnTo>
                    <a:pt x="2094747" y="4380024"/>
                  </a:lnTo>
                  <a:lnTo>
                    <a:pt x="2046989" y="4377442"/>
                  </a:lnTo>
                  <a:lnTo>
                    <a:pt x="1999507" y="4373845"/>
                  </a:lnTo>
                  <a:lnTo>
                    <a:pt x="1952312" y="4369245"/>
                  </a:lnTo>
                  <a:lnTo>
                    <a:pt x="1905415" y="4363652"/>
                  </a:lnTo>
                  <a:lnTo>
                    <a:pt x="1858826" y="4357077"/>
                  </a:lnTo>
                  <a:lnTo>
                    <a:pt x="1812557" y="4349531"/>
                  </a:lnTo>
                  <a:lnTo>
                    <a:pt x="1766618" y="4341024"/>
                  </a:lnTo>
                  <a:lnTo>
                    <a:pt x="1721019" y="4331566"/>
                  </a:lnTo>
                  <a:lnTo>
                    <a:pt x="1675772" y="4321169"/>
                  </a:lnTo>
                  <a:lnTo>
                    <a:pt x="1630886" y="4309844"/>
                  </a:lnTo>
                  <a:lnTo>
                    <a:pt x="1586374" y="4297600"/>
                  </a:lnTo>
                  <a:lnTo>
                    <a:pt x="1542244" y="4284449"/>
                  </a:lnTo>
                  <a:lnTo>
                    <a:pt x="1498509" y="4270401"/>
                  </a:lnTo>
                  <a:lnTo>
                    <a:pt x="1455179" y="4255468"/>
                  </a:lnTo>
                  <a:lnTo>
                    <a:pt x="1412264" y="4239659"/>
                  </a:lnTo>
                  <a:lnTo>
                    <a:pt x="1369775" y="4222985"/>
                  </a:lnTo>
                  <a:lnTo>
                    <a:pt x="1327724" y="4205458"/>
                  </a:lnTo>
                  <a:lnTo>
                    <a:pt x="1286119" y="4187087"/>
                  </a:lnTo>
                  <a:lnTo>
                    <a:pt x="1244973" y="4167884"/>
                  </a:lnTo>
                  <a:lnTo>
                    <a:pt x="1204296" y="4147859"/>
                  </a:lnTo>
                  <a:lnTo>
                    <a:pt x="1164099" y="4127023"/>
                  </a:lnTo>
                  <a:lnTo>
                    <a:pt x="1124392" y="4105387"/>
                  </a:lnTo>
                  <a:lnTo>
                    <a:pt x="1085185" y="4082961"/>
                  </a:lnTo>
                  <a:lnTo>
                    <a:pt x="1046491" y="4059755"/>
                  </a:lnTo>
                  <a:lnTo>
                    <a:pt x="1008319" y="4035782"/>
                  </a:lnTo>
                  <a:lnTo>
                    <a:pt x="970680" y="4011051"/>
                  </a:lnTo>
                  <a:lnTo>
                    <a:pt x="933585" y="3985573"/>
                  </a:lnTo>
                  <a:lnTo>
                    <a:pt x="897045" y="3959358"/>
                  </a:lnTo>
                  <a:lnTo>
                    <a:pt x="861069" y="3932418"/>
                  </a:lnTo>
                  <a:lnTo>
                    <a:pt x="825670" y="3904763"/>
                  </a:lnTo>
                  <a:lnTo>
                    <a:pt x="790857" y="3876404"/>
                  </a:lnTo>
                  <a:lnTo>
                    <a:pt x="756641" y="3847351"/>
                  </a:lnTo>
                  <a:lnTo>
                    <a:pt x="723033" y="3817616"/>
                  </a:lnTo>
                  <a:lnTo>
                    <a:pt x="690044" y="3787208"/>
                  </a:lnTo>
                  <a:lnTo>
                    <a:pt x="657684" y="3756140"/>
                  </a:lnTo>
                  <a:lnTo>
                    <a:pt x="625965" y="3724420"/>
                  </a:lnTo>
                  <a:lnTo>
                    <a:pt x="594896" y="3692060"/>
                  </a:lnTo>
                  <a:lnTo>
                    <a:pt x="564488" y="3659071"/>
                  </a:lnTo>
                  <a:lnTo>
                    <a:pt x="534752" y="3625463"/>
                  </a:lnTo>
                  <a:lnTo>
                    <a:pt x="505700" y="3591248"/>
                  </a:lnTo>
                  <a:lnTo>
                    <a:pt x="477341" y="3556435"/>
                  </a:lnTo>
                  <a:lnTo>
                    <a:pt x="449686" y="3521035"/>
                  </a:lnTo>
                  <a:lnTo>
                    <a:pt x="422745" y="3485060"/>
                  </a:lnTo>
                  <a:lnTo>
                    <a:pt x="396531" y="3448519"/>
                  </a:lnTo>
                  <a:lnTo>
                    <a:pt x="371053" y="3411424"/>
                  </a:lnTo>
                  <a:lnTo>
                    <a:pt x="346321" y="3373785"/>
                  </a:lnTo>
                  <a:lnTo>
                    <a:pt x="322348" y="3335614"/>
                  </a:lnTo>
                  <a:lnTo>
                    <a:pt x="299142" y="3296919"/>
                  </a:lnTo>
                  <a:lnTo>
                    <a:pt x="276716" y="3257713"/>
                  </a:lnTo>
                  <a:lnTo>
                    <a:pt x="255080" y="3218006"/>
                  </a:lnTo>
                  <a:lnTo>
                    <a:pt x="234243" y="3177808"/>
                  </a:lnTo>
                  <a:lnTo>
                    <a:pt x="214218" y="3137131"/>
                  </a:lnTo>
                  <a:lnTo>
                    <a:pt x="195015" y="3095985"/>
                  </a:lnTo>
                  <a:lnTo>
                    <a:pt x="176645" y="3054381"/>
                  </a:lnTo>
                  <a:lnTo>
                    <a:pt x="159117" y="3012329"/>
                  </a:lnTo>
                  <a:lnTo>
                    <a:pt x="142444" y="2969840"/>
                  </a:lnTo>
                  <a:lnTo>
                    <a:pt x="126635" y="2926925"/>
                  </a:lnTo>
                  <a:lnTo>
                    <a:pt x="111701" y="2883595"/>
                  </a:lnTo>
                  <a:lnTo>
                    <a:pt x="97653" y="2839860"/>
                  </a:lnTo>
                  <a:lnTo>
                    <a:pt x="84502" y="2795730"/>
                  </a:lnTo>
                  <a:lnTo>
                    <a:pt x="72258" y="2751218"/>
                  </a:lnTo>
                  <a:lnTo>
                    <a:pt x="60933" y="2706332"/>
                  </a:lnTo>
                  <a:lnTo>
                    <a:pt x="50536" y="2661085"/>
                  </a:lnTo>
                  <a:lnTo>
                    <a:pt x="41078" y="2615486"/>
                  </a:lnTo>
                  <a:lnTo>
                    <a:pt x="32571" y="2569546"/>
                  </a:lnTo>
                  <a:lnTo>
                    <a:pt x="25024" y="2523277"/>
                  </a:lnTo>
                  <a:lnTo>
                    <a:pt x="18449" y="2476688"/>
                  </a:lnTo>
                  <a:lnTo>
                    <a:pt x="12856" y="2429791"/>
                  </a:lnTo>
                  <a:lnTo>
                    <a:pt x="8256" y="2382596"/>
                  </a:lnTo>
                  <a:lnTo>
                    <a:pt x="4660" y="2335114"/>
                  </a:lnTo>
                  <a:lnTo>
                    <a:pt x="2078" y="2287355"/>
                  </a:lnTo>
                  <a:lnTo>
                    <a:pt x="521" y="2239330"/>
                  </a:lnTo>
                  <a:lnTo>
                    <a:pt x="0" y="2191051"/>
                  </a:lnTo>
                  <a:close/>
                </a:path>
              </a:pathLst>
            </a:custGeom>
            <a:grpFill/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713537" y="2111060"/>
            <a:ext cx="3013710" cy="288001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-635" algn="ctr">
              <a:lnSpc>
                <a:spcPct val="87000"/>
              </a:lnSpc>
              <a:spcBef>
                <a:spcPts val="690"/>
              </a:spcBef>
            </a:pPr>
            <a:r>
              <a:rPr sz="3800" spc="-10" dirty="0">
                <a:solidFill>
                  <a:srgbClr val="FFFFFF"/>
                </a:solidFill>
                <a:latin typeface="Trebuchet MS"/>
                <a:cs typeface="Trebuchet MS"/>
              </a:rPr>
              <a:t>Koszt finansowania </a:t>
            </a:r>
            <a:r>
              <a:rPr sz="3800" dirty="0">
                <a:solidFill>
                  <a:srgbClr val="FFFFFF"/>
                </a:solidFill>
                <a:latin typeface="Trebuchet MS"/>
                <a:cs typeface="Trebuchet MS"/>
              </a:rPr>
              <a:t>projektu,</a:t>
            </a:r>
            <a:r>
              <a:rPr sz="38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Trebuchet MS"/>
                <a:cs typeface="Trebuchet MS"/>
              </a:rPr>
              <a:t>jaki </a:t>
            </a:r>
            <a:r>
              <a:rPr sz="3800" dirty="0" err="1">
                <a:solidFill>
                  <a:srgbClr val="FFFFFF"/>
                </a:solidFill>
                <a:latin typeface="Trebuchet MS"/>
                <a:cs typeface="Trebuchet MS"/>
              </a:rPr>
              <a:t>ponosi</a:t>
            </a:r>
            <a:r>
              <a:rPr sz="3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-25" dirty="0" smtClean="0">
                <a:solidFill>
                  <a:srgbClr val="FFFFFF"/>
                </a:solidFill>
                <a:latin typeface="Trebuchet MS"/>
                <a:cs typeface="Trebuchet MS"/>
              </a:rPr>
              <a:t>NCN</a:t>
            </a:r>
            <a:r>
              <a:rPr lang="pl-PL" sz="3800" spc="-25" dirty="0" smtClean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3800" dirty="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1055"/>
              </a:spcBef>
            </a:pPr>
            <a:r>
              <a:rPr lang="pl-PL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122</a:t>
            </a:r>
            <a:r>
              <a:rPr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chemeClr val="accent5">
                    <a:lumMod val="60000"/>
                    <a:lumOff val="40000"/>
                  </a:schemeClr>
                </a:solidFill>
                <a:latin typeface="Trebuchet MS"/>
                <a:cs typeface="Trebuchet MS"/>
              </a:rPr>
              <a:t>tys.</a:t>
            </a:r>
            <a:endParaRPr sz="4000" b="1" dirty="0">
              <a:solidFill>
                <a:schemeClr val="accent5">
                  <a:lumMod val="60000"/>
                  <a:lumOff val="4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743492" y="1141564"/>
            <a:ext cx="196847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900" spc="-10" dirty="0">
                <a:solidFill>
                  <a:srgbClr val="FFFFFF"/>
                </a:solidFill>
                <a:latin typeface="Trebuchet MS"/>
                <a:cs typeface="Trebuchet MS"/>
              </a:rPr>
              <a:t>Koszty bezpośrednie </a:t>
            </a:r>
            <a:r>
              <a:rPr lang="pl-PL" sz="1900" b="1" spc="-10" dirty="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rPr>
              <a:t>100 tys. </a:t>
            </a:r>
          </a:p>
        </p:txBody>
      </p:sp>
    </p:spTree>
    <p:extLst>
      <p:ext uri="{BB962C8B-B14F-4D97-AF65-F5344CB8AC3E}">
        <p14:creationId xmlns:p14="http://schemas.microsoft.com/office/powerpoint/2010/main" val="17546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774" y="-137798"/>
            <a:ext cx="10364451" cy="772007"/>
          </a:xfrm>
          <a:prstGeom prst="rect">
            <a:avLst/>
          </a:prstGeom>
        </p:spPr>
        <p:txBody>
          <a:bodyPr vert="horz" wrap="square" lIns="0" tIns="276861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sz="3200" dirty="0" err="1"/>
              <a:t>Koszty</a:t>
            </a:r>
            <a:r>
              <a:rPr sz="3200" dirty="0"/>
              <a:t> </a:t>
            </a:r>
            <a:r>
              <a:rPr sz="3200" dirty="0" err="1" smtClean="0"/>
              <a:t>bezpośrednie</a:t>
            </a:r>
            <a:r>
              <a:rPr lang="pl-PL" sz="3200" dirty="0" smtClean="0"/>
              <a:t> </a:t>
            </a:r>
            <a:r>
              <a:rPr lang="pl-P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pl-PL" sz="3200" dirty="0" smtClean="0"/>
              <a:t> KATEGORIE </a:t>
            </a:r>
            <a:endParaRPr sz="3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13774" y="836668"/>
            <a:ext cx="12014201" cy="582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Koszty bezpośrednie →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koszty bezpośrednio związane z realizacją projektu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badawczego.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354965" algn="l"/>
              </a:tabLst>
            </a:pPr>
            <a:endParaRPr lang="pl-PL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Aft>
                <a:spcPts val="1200"/>
              </a:spcAft>
              <a:tabLst>
                <a:tab pos="354965" algn="l"/>
              </a:tabLst>
            </a:pP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 konkursach Opus i Sonata dzielą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się na: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55600" indent="-342900">
              <a:spcBef>
                <a:spcPts val="1130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koszty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wynagrodzeń i stypendiów, </a:t>
            </a:r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1130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koszty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aparatury naukowo-badawczej, urządzeń i oprogramowania, </a:t>
            </a:r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1130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koszty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obniżenia pensum dydaktycznego, </a:t>
            </a:r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42900">
              <a:spcBef>
                <a:spcPts val="1130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inne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koszty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bezpośrednie:</a:t>
            </a:r>
          </a:p>
          <a:p>
            <a:pPr marL="1270000" lvl="2" indent="-342900">
              <a:spcBef>
                <a:spcPts val="113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materiały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i drobny sprzęt </a:t>
            </a:r>
            <a:endParaRPr lang="pl-PL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00" lvl="2" indent="-342900">
              <a:spcBef>
                <a:spcPts val="113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usługi obce</a:t>
            </a:r>
          </a:p>
          <a:p>
            <a:pPr marL="1270000" lvl="2" indent="-342900">
              <a:spcBef>
                <a:spcPts val="113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wyjazdy służbowe</a:t>
            </a:r>
          </a:p>
          <a:p>
            <a:pPr marL="1270000" lvl="2" indent="-342900">
              <a:spcBef>
                <a:spcPts val="113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wizyty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konsultacje</a:t>
            </a:r>
          </a:p>
          <a:p>
            <a:pPr marL="1270000" lvl="2" indent="-342900">
              <a:spcBef>
                <a:spcPts val="113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wykonawcy zbiorowi</a:t>
            </a:r>
          </a:p>
          <a:p>
            <a:pPr marL="1270000" lvl="2" indent="-342900">
              <a:spcBef>
                <a:spcPts val="113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nne.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aśnienie prostokątne 6"/>
          <p:cNvSpPr/>
          <p:nvPr/>
        </p:nvSpPr>
        <p:spPr>
          <a:xfrm>
            <a:off x="9847142" y="3512166"/>
            <a:ext cx="1820125" cy="1173551"/>
          </a:xfrm>
          <a:prstGeom prst="wedgeRectCallout">
            <a:avLst>
              <a:gd name="adj1" fmla="val -279109"/>
              <a:gd name="adj2" fmla="val -65951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</a:rPr>
              <a:t>Tylko SONATA</a:t>
            </a:r>
          </a:p>
        </p:txBody>
      </p:sp>
    </p:spTree>
    <p:extLst>
      <p:ext uri="{BB962C8B-B14F-4D97-AF65-F5344CB8AC3E}">
        <p14:creationId xmlns:p14="http://schemas.microsoft.com/office/powerpoint/2010/main" val="9496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774" y="-137798"/>
            <a:ext cx="10364451" cy="772007"/>
          </a:xfrm>
          <a:prstGeom prst="rect">
            <a:avLst/>
          </a:prstGeom>
        </p:spPr>
        <p:txBody>
          <a:bodyPr vert="horz" wrap="square" lIns="0" tIns="276861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Koszty </a:t>
            </a:r>
            <a:r>
              <a:rPr sz="3200" dirty="0" err="1"/>
              <a:t>bezpośrednie</a:t>
            </a:r>
            <a:r>
              <a:rPr sz="3200" dirty="0"/>
              <a:t> </a:t>
            </a:r>
            <a:r>
              <a:rPr lang="pl-PL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sz="3200" dirty="0" smtClean="0"/>
              <a:t> </a:t>
            </a:r>
            <a:r>
              <a:rPr sz="3200" dirty="0"/>
              <a:t>wynagrodzenia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269687" y="923925"/>
            <a:ext cx="9144000" cy="2045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143510" rIns="0" bIns="0" rtlCol="0">
            <a:spAutoFit/>
          </a:bodyPr>
          <a:lstStyle/>
          <a:p>
            <a:pPr marL="457200" lvl="1" indent="0">
              <a:lnSpc>
                <a:spcPct val="100000"/>
              </a:lnSpc>
              <a:spcBef>
                <a:spcPts val="1130"/>
              </a:spcBef>
              <a:buNone/>
              <a:tabLst>
                <a:tab pos="354965" algn="l"/>
              </a:tabLst>
            </a:pPr>
            <a:r>
              <a:rPr lang="pl-PL" sz="2400" cap="none" dirty="0" smtClean="0"/>
              <a:t>RODZAJE WYNAGRODZEŃ</a:t>
            </a:r>
          </a:p>
          <a:p>
            <a:pPr marL="469900" lvl="1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lang="pl-PL" sz="2400" cap="none" dirty="0"/>
              <a:t>w</a:t>
            </a:r>
            <a:r>
              <a:rPr lang="pl-PL" sz="2400" cap="none" dirty="0" smtClean="0"/>
              <a:t>ynagrodzenia </a:t>
            </a:r>
            <a:r>
              <a:rPr lang="pl-PL" sz="2400" b="1" cap="none" dirty="0"/>
              <a:t>e</a:t>
            </a:r>
            <a:r>
              <a:rPr lang="pl-PL" sz="2400" b="1" cap="none" dirty="0" smtClean="0"/>
              <a:t>tatowe</a:t>
            </a:r>
          </a:p>
          <a:p>
            <a:pPr marL="469900" lvl="1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lang="pl-PL" sz="2400" cap="none" dirty="0"/>
              <a:t>w</a:t>
            </a:r>
            <a:r>
              <a:rPr lang="pl-PL" sz="2400" cap="none" dirty="0" smtClean="0"/>
              <a:t>ynagrodzenia </a:t>
            </a:r>
            <a:r>
              <a:rPr lang="pl-PL" sz="2400" b="1" cap="none" dirty="0" smtClean="0"/>
              <a:t>dodatkowe</a:t>
            </a:r>
          </a:p>
          <a:p>
            <a:pPr marL="469900" lvl="1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lang="pl-PL" sz="2400" cap="none" dirty="0"/>
              <a:t>w</a:t>
            </a:r>
            <a:r>
              <a:rPr lang="pl-PL" sz="2400" cap="none" dirty="0" smtClean="0"/>
              <a:t>ynagrodzenia i stypendia </a:t>
            </a:r>
            <a:r>
              <a:rPr lang="pl-PL" sz="2400" b="1" cap="none" dirty="0" smtClean="0"/>
              <a:t>dla studentów i doktorantów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58798" y="3431156"/>
            <a:ext cx="12014201" cy="122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2200" dirty="0" smtClean="0"/>
              <a:t>Wysokość wynagrodzenia powinna być dopasowana do </a:t>
            </a:r>
            <a:r>
              <a:rPr lang="pl-PL" sz="2200" b="1" dirty="0"/>
              <a:t>zaangażowania</a:t>
            </a:r>
            <a:r>
              <a:rPr lang="pl-PL" sz="2200" dirty="0"/>
              <a:t> </a:t>
            </a:r>
            <a:r>
              <a:rPr lang="pl-PL" sz="2200" dirty="0" smtClean="0"/>
              <a:t>wykonawcy </a:t>
            </a:r>
            <a:r>
              <a:rPr lang="pl-PL" sz="2200" b="1" dirty="0"/>
              <a:t>w projekt </a:t>
            </a:r>
            <a:r>
              <a:rPr lang="pl-PL" sz="2200" dirty="0" smtClean="0"/>
              <a:t>	(</a:t>
            </a:r>
            <a:r>
              <a:rPr lang="pl-PL" sz="2200" dirty="0"/>
              <a:t>podlega to ocenie</a:t>
            </a:r>
            <a:r>
              <a:rPr lang="pl-PL" sz="2200" dirty="0" smtClean="0"/>
              <a:t>).</a:t>
            </a:r>
            <a:endParaRPr lang="pl-PL" sz="2200" dirty="0"/>
          </a:p>
          <a:p>
            <a:pPr marL="355600" marR="5080" indent="-342900">
              <a:lnSpc>
                <a:spcPct val="100800"/>
              </a:lnSpc>
              <a:spcBef>
                <a:spcPts val="985"/>
              </a:spcBef>
              <a:tabLst>
                <a:tab pos="354965" algn="l"/>
                <a:tab pos="1096645" algn="l"/>
                <a:tab pos="1829435" algn="l"/>
                <a:tab pos="3467735" algn="l"/>
                <a:tab pos="4300855" algn="l"/>
                <a:tab pos="4803775" algn="l"/>
                <a:tab pos="6221095" algn="l"/>
                <a:tab pos="7225665" algn="l"/>
              </a:tabLst>
            </a:pP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2200" dirty="0" smtClean="0"/>
              <a:t>Nie </a:t>
            </a:r>
            <a:r>
              <a:rPr lang="pl-PL" sz="2200" dirty="0"/>
              <a:t>ma regulacji, jaki % kosztów mają stanowić </a:t>
            </a:r>
            <a:r>
              <a:rPr lang="pl-PL" sz="2200" dirty="0" smtClean="0"/>
              <a:t>wynagrodzenia.</a:t>
            </a:r>
            <a:endParaRPr lang="pl-PL" sz="2200" dirty="0"/>
          </a:p>
        </p:txBody>
      </p:sp>
      <p:sp>
        <p:nvSpPr>
          <p:cNvPr id="11" name="Prostokąt 10"/>
          <p:cNvSpPr/>
          <p:nvPr/>
        </p:nvSpPr>
        <p:spPr>
          <a:xfrm>
            <a:off x="558798" y="4917976"/>
            <a:ext cx="98558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UWAGA! </a:t>
            </a:r>
          </a:p>
          <a:p>
            <a:r>
              <a:rPr lang="pl-PL" dirty="0"/>
              <a:t>1. </a:t>
            </a:r>
            <a:r>
              <a:rPr lang="pl-PL" dirty="0">
                <a:solidFill>
                  <a:srgbClr val="C00000"/>
                </a:solidFill>
              </a:rPr>
              <a:t>Inne progi kwotowe </a:t>
            </a:r>
            <a:r>
              <a:rPr lang="pl-PL" dirty="0"/>
              <a:t>w Opusie i Sonacie </a:t>
            </a:r>
          </a:p>
          <a:p>
            <a:pPr marL="723900" indent="-285750">
              <a:buFont typeface="Arial" panose="020B0604020202020204" pitchFamily="34" charset="0"/>
              <a:buChar char="•"/>
            </a:pPr>
            <a:r>
              <a:rPr lang="pl-PL" dirty="0"/>
              <a:t>budżet na wynagrodzenie dla kierownika (etatowe i </a:t>
            </a:r>
            <a:r>
              <a:rPr lang="pl-PL" dirty="0" smtClean="0"/>
              <a:t>dodatkowe)</a:t>
            </a:r>
          </a:p>
          <a:p>
            <a:pPr marL="723900" indent="-285750">
              <a:buFont typeface="Arial" panose="020B0604020202020204" pitchFamily="34" charset="0"/>
              <a:buChar char="•"/>
            </a:pPr>
            <a:r>
              <a:rPr lang="pl-PL" dirty="0" smtClean="0"/>
              <a:t>budżet </a:t>
            </a:r>
            <a:r>
              <a:rPr lang="pl-PL" dirty="0"/>
              <a:t>na </a:t>
            </a:r>
            <a:r>
              <a:rPr lang="pl-PL" dirty="0" smtClean="0"/>
              <a:t>wynagrodzenia </a:t>
            </a:r>
            <a:r>
              <a:rPr lang="pl-PL" dirty="0"/>
              <a:t>i stypendia dla </a:t>
            </a:r>
            <a:r>
              <a:rPr lang="pl-PL" dirty="0" smtClean="0"/>
              <a:t>studentów i doktorantów</a:t>
            </a:r>
            <a:endParaRPr lang="pl-PL" dirty="0"/>
          </a:p>
          <a:p>
            <a:r>
              <a:rPr lang="pl-PL" dirty="0"/>
              <a:t>2. </a:t>
            </a:r>
            <a:r>
              <a:rPr lang="pl-PL" dirty="0">
                <a:solidFill>
                  <a:srgbClr val="C00000"/>
                </a:solidFill>
              </a:rPr>
              <a:t>Senior </a:t>
            </a:r>
            <a:r>
              <a:rPr lang="pl-PL" dirty="0" err="1">
                <a:solidFill>
                  <a:srgbClr val="C00000"/>
                </a:solidFill>
              </a:rPr>
              <a:t>researcher</a:t>
            </a:r>
            <a:r>
              <a:rPr lang="pl-PL" dirty="0"/>
              <a:t> – nie można zaplanować w Sonacie i Opus LAP</a:t>
            </a:r>
          </a:p>
        </p:txBody>
      </p:sp>
    </p:spTree>
    <p:extLst>
      <p:ext uri="{BB962C8B-B14F-4D97-AF65-F5344CB8AC3E}">
        <p14:creationId xmlns:p14="http://schemas.microsoft.com/office/powerpoint/2010/main" val="23379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6" y="16832"/>
            <a:ext cx="10364451" cy="67894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wynagrodzenie etatowe</a:t>
            </a:r>
            <a:endParaRPr lang="pl-PL" sz="4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48732" y="695774"/>
            <a:ext cx="1025673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Dla następujących osób: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400" dirty="0"/>
              <a:t>k</a:t>
            </a:r>
            <a:r>
              <a:rPr lang="pl-PL" sz="2400" dirty="0" smtClean="0"/>
              <a:t>ierownik projektu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post-</a:t>
            </a:r>
            <a:r>
              <a:rPr lang="pl-PL" sz="2400" dirty="0" err="1" smtClean="0"/>
              <a:t>doc</a:t>
            </a:r>
            <a:endParaRPr lang="pl-PL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400" dirty="0"/>
              <a:t>s</a:t>
            </a:r>
            <a:r>
              <a:rPr lang="pl-PL" sz="2400" dirty="0" smtClean="0"/>
              <a:t>enior </a:t>
            </a:r>
            <a:r>
              <a:rPr lang="pl-PL" sz="2400" dirty="0" err="1" smtClean="0"/>
              <a:t>researcher</a:t>
            </a:r>
            <a:r>
              <a:rPr lang="pl-PL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Forma stosunku pracy </a:t>
            </a:r>
            <a:r>
              <a:rPr lang="pl-PL" sz="2400" dirty="0"/>
              <a:t>– </a:t>
            </a:r>
            <a:r>
              <a:rPr lang="pl-PL" sz="2400" b="1" dirty="0" smtClean="0"/>
              <a:t>umowa o pracę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Na </a:t>
            </a:r>
            <a:r>
              <a:rPr lang="pl-PL" sz="2400" b="1" dirty="0" smtClean="0"/>
              <a:t>pełen etat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Stanowisko przeznaczone do realizacji zad. </a:t>
            </a:r>
            <a:br>
              <a:rPr lang="pl-PL" sz="2400" dirty="0" smtClean="0"/>
            </a:br>
            <a:r>
              <a:rPr lang="pl-PL" sz="2400" dirty="0" smtClean="0"/>
              <a:t>w projekcie (na UW grupa zaw. </a:t>
            </a:r>
            <a:r>
              <a:rPr lang="pl-PL" sz="2400" b="1" dirty="0" smtClean="0"/>
              <a:t>badawcza)</a:t>
            </a:r>
            <a:br>
              <a:rPr lang="pl-PL" sz="2400" b="1" dirty="0" smtClean="0"/>
            </a:br>
            <a:endParaRPr lang="pl-PL" sz="2400" b="1" dirty="0" smtClean="0"/>
          </a:p>
          <a:p>
            <a:endParaRPr lang="pl-PL" sz="2400" b="1" dirty="0" smtClean="0"/>
          </a:p>
          <a:p>
            <a:r>
              <a:rPr lang="pl-PL" sz="2000" b="1" dirty="0" smtClean="0"/>
              <a:t>Ograniczenia: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Nie </a:t>
            </a:r>
            <a:r>
              <a:rPr lang="pl-PL" sz="2000" dirty="0" smtClean="0"/>
              <a:t>można pobierać </a:t>
            </a:r>
            <a:r>
              <a:rPr lang="pl-PL" sz="2000" dirty="0"/>
              <a:t>innego </a:t>
            </a:r>
            <a:endParaRPr lang="pl-PL" sz="2000" dirty="0" smtClean="0"/>
          </a:p>
          <a:p>
            <a:pPr marL="265113"/>
            <a:r>
              <a:rPr lang="pl-PL" sz="2000" dirty="0" smtClean="0"/>
              <a:t>wynagrodzenia z </a:t>
            </a:r>
            <a:r>
              <a:rPr lang="pl-PL" sz="2000" dirty="0"/>
              <a:t>projektów </a:t>
            </a:r>
            <a:r>
              <a:rPr lang="pl-PL" sz="2000" dirty="0" smtClean="0"/>
              <a:t>NCN</a:t>
            </a:r>
            <a:r>
              <a:rPr lang="pl-PL" sz="2000" dirty="0"/>
              <a:t>.</a:t>
            </a:r>
            <a:r>
              <a:rPr lang="pl-PL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Nie można </a:t>
            </a:r>
            <a:r>
              <a:rPr lang="pl-PL" sz="2000" dirty="0" smtClean="0"/>
              <a:t>pobierać </a:t>
            </a:r>
            <a:r>
              <a:rPr lang="pl-PL" sz="2000" dirty="0"/>
              <a:t>wynagrodzenia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u </a:t>
            </a:r>
            <a:r>
              <a:rPr lang="pl-PL" sz="2000" dirty="0"/>
              <a:t>innego </a:t>
            </a:r>
            <a:r>
              <a:rPr lang="pl-PL" sz="2000" dirty="0" smtClean="0"/>
              <a:t>pracodawcy na </a:t>
            </a:r>
            <a:r>
              <a:rPr lang="pl-PL" sz="2000" dirty="0"/>
              <a:t>podstawie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umowy </a:t>
            </a:r>
            <a:r>
              <a:rPr lang="pl-PL" sz="2000" dirty="0"/>
              <a:t>o </a:t>
            </a:r>
            <a:r>
              <a:rPr lang="pl-PL" sz="2000" dirty="0" smtClean="0"/>
              <a:t>pracę (w PL i ZAGR).</a:t>
            </a: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N</a:t>
            </a:r>
            <a:r>
              <a:rPr lang="pl-PL" sz="2000" dirty="0" smtClean="0"/>
              <a:t>ie można pobierać emerytury </a:t>
            </a:r>
            <a:r>
              <a:rPr lang="pl-PL" sz="2000" dirty="0"/>
              <a:t>(w PL i ZAGR</a:t>
            </a:r>
            <a:r>
              <a:rPr lang="pl-PL" sz="2000" dirty="0" smtClean="0"/>
              <a:t>).</a:t>
            </a:r>
            <a:endParaRPr lang="pl-PL" sz="2000" dirty="0"/>
          </a:p>
          <a:p>
            <a:endParaRPr lang="pl-P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b="1" dirty="0"/>
          </a:p>
        </p:txBody>
      </p:sp>
      <p:sp>
        <p:nvSpPr>
          <p:cNvPr id="7" name="Objaśnienie liniowe 1 6"/>
          <p:cNvSpPr/>
          <p:nvPr/>
        </p:nvSpPr>
        <p:spPr>
          <a:xfrm>
            <a:off x="9428465" y="437982"/>
            <a:ext cx="2369513" cy="936734"/>
          </a:xfrm>
          <a:prstGeom prst="borderCallout1">
            <a:avLst>
              <a:gd name="adj1" fmla="val 98740"/>
              <a:gd name="adj2" fmla="val 763"/>
              <a:gd name="adj3" fmla="val 172192"/>
              <a:gd name="adj4" fmla="val -240324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C00000"/>
                </a:solidFill>
              </a:rPr>
              <a:t>W SONACIE i OPUSIE LAP NIE MA SENIOR RESEARCHERA!</a:t>
            </a:r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51373" y="1895185"/>
            <a:ext cx="5154183" cy="3231654"/>
          </a:xfrm>
          <a:prstGeom prst="rect">
            <a:avLst/>
          </a:prstGeom>
          <a:solidFill>
            <a:srgbClr val="FF000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Stworzenie na UW nowego stanowiska pracy</a:t>
            </a:r>
            <a:r>
              <a:rPr lang="pl-PL" sz="2000" dirty="0"/>
              <a:t>!</a:t>
            </a:r>
          </a:p>
          <a:p>
            <a:endParaRPr lang="pl-PL" sz="2000" dirty="0" smtClean="0"/>
          </a:p>
          <a:p>
            <a:r>
              <a:rPr lang="pl-PL" sz="2000" dirty="0"/>
              <a:t>N</a:t>
            </a:r>
            <a:r>
              <a:rPr lang="pl-PL" sz="2000" dirty="0" smtClean="0"/>
              <a:t>iezbędne jest więc PRZED ZŁOŻENIEM WNIOSKU uzyskanie </a:t>
            </a:r>
            <a:r>
              <a:rPr lang="pl-PL" sz="2000" b="1" dirty="0" smtClean="0"/>
              <a:t>PISEMNEJ</a:t>
            </a:r>
            <a:r>
              <a:rPr lang="pl-PL" sz="2000" dirty="0" smtClean="0"/>
              <a:t> zgody na zatrudnienie/zmianę zatrudnienia w każdym z wymienionych przypadków:</a:t>
            </a:r>
            <a:br>
              <a:rPr lang="pl-PL" sz="2000" dirty="0" smtClean="0"/>
            </a:br>
            <a:endParaRPr lang="pl-PL" sz="2000" dirty="0" smtClean="0"/>
          </a:p>
          <a:p>
            <a:r>
              <a:rPr lang="pl-PL" sz="2000" dirty="0" smtClean="0"/>
              <a:t>1)</a:t>
            </a:r>
            <a:r>
              <a:rPr lang="pl-PL" sz="2000" dirty="0"/>
              <a:t> </a:t>
            </a:r>
            <a:r>
              <a:rPr lang="pl-PL" sz="2000" b="1" dirty="0" smtClean="0"/>
              <a:t>Dyrekcji</a:t>
            </a:r>
            <a:r>
              <a:rPr lang="pl-PL" sz="2000" dirty="0" smtClean="0"/>
              <a:t> instytutu/katedry</a:t>
            </a:r>
            <a:endParaRPr lang="pl-PL" sz="2000" dirty="0"/>
          </a:p>
          <a:p>
            <a:r>
              <a:rPr lang="pl-PL" sz="2000" dirty="0" smtClean="0"/>
              <a:t>2) Pani </a:t>
            </a:r>
            <a:r>
              <a:rPr lang="pl-PL" sz="2000" b="1" dirty="0" err="1"/>
              <a:t>Dziekany</a:t>
            </a:r>
            <a:r>
              <a:rPr lang="pl-PL" sz="2000" dirty="0" smtClean="0"/>
              <a:t>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63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6" y="272529"/>
            <a:ext cx="10364451" cy="67894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wynagrodzenie etatowe – kierownik projektu</a:t>
            </a:r>
            <a:endParaRPr lang="pl-PL" sz="4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55826" y="1095801"/>
            <a:ext cx="106813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Kierownik projektu: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o</a:t>
            </a:r>
            <a:r>
              <a:rPr lang="pl-PL" sz="2000" dirty="0" smtClean="0"/>
              <a:t>soba spoza UW (w tym obcokrajowcy)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o</a:t>
            </a:r>
            <a:r>
              <a:rPr lang="pl-PL" sz="2000" dirty="0" smtClean="0"/>
              <a:t>soba z 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76" y="3065637"/>
            <a:ext cx="10634160" cy="2626672"/>
          </a:xfrm>
          <a:prstGeom prst="rect">
            <a:avLst/>
          </a:prstGeom>
        </p:spPr>
      </p:pic>
      <p:grpSp>
        <p:nvGrpSpPr>
          <p:cNvPr id="3" name="Grupa 2"/>
          <p:cNvGrpSpPr/>
          <p:nvPr/>
        </p:nvGrpSpPr>
        <p:grpSpPr>
          <a:xfrm>
            <a:off x="544083" y="2379537"/>
            <a:ext cx="10890250" cy="628650"/>
            <a:chOff x="569446" y="2261343"/>
            <a:chExt cx="10890250" cy="628650"/>
          </a:xfrm>
        </p:grpSpPr>
        <p:sp>
          <p:nvSpPr>
            <p:cNvPr id="7" name="pole tekstowe 6"/>
            <p:cNvSpPr txBox="1"/>
            <p:nvPr/>
          </p:nvSpPr>
          <p:spPr>
            <a:xfrm>
              <a:off x="1045696" y="2404338"/>
              <a:ext cx="1041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Dokumentacja grantowa -&gt; Koszty w projektach NCN -&gt; Wynagrodzenia etatowe</a:t>
              </a:r>
              <a:endParaRPr lang="pl-PL" sz="2000" dirty="0"/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446" y="2261343"/>
              <a:ext cx="476250" cy="628650"/>
            </a:xfrm>
            <a:prstGeom prst="rect">
              <a:avLst/>
            </a:prstGeom>
          </p:spPr>
        </p:pic>
      </p:grpSp>
      <p:sp>
        <p:nvSpPr>
          <p:cNvPr id="9" name="pole tekstowe 8"/>
          <p:cNvSpPr txBox="1"/>
          <p:nvPr/>
        </p:nvSpPr>
        <p:spPr>
          <a:xfrm>
            <a:off x="631457" y="5492867"/>
            <a:ext cx="10586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pPr marL="285750" indent="-285750">
              <a:buFontTx/>
              <a:buChar char="-"/>
            </a:pPr>
            <a:r>
              <a:rPr lang="pl-PL" dirty="0" smtClean="0"/>
              <a:t>Środki z budżetu </a:t>
            </a:r>
            <a:r>
              <a:rPr lang="pl-PL" dirty="0"/>
              <a:t>projektu (NCN</a:t>
            </a:r>
            <a:r>
              <a:rPr lang="pl-PL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Proszę pamiętać o ograniczeniach.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Proszę pamiętać o zgodzie władz jednostki i wydziału. </a:t>
            </a:r>
            <a:endParaRPr lang="pl-PL" dirty="0"/>
          </a:p>
        </p:txBody>
      </p:sp>
      <p:grpSp>
        <p:nvGrpSpPr>
          <p:cNvPr id="11" name="Grupa 10"/>
          <p:cNvGrpSpPr/>
          <p:nvPr/>
        </p:nvGrpSpPr>
        <p:grpSpPr>
          <a:xfrm>
            <a:off x="5738219" y="997710"/>
            <a:ext cx="6257265" cy="1323439"/>
            <a:chOff x="5738219" y="997710"/>
            <a:chExt cx="6257265" cy="1323439"/>
          </a:xfrm>
        </p:grpSpPr>
        <p:sp>
          <p:nvSpPr>
            <p:cNvPr id="10" name="pole tekstowe 9"/>
            <p:cNvSpPr txBox="1"/>
            <p:nvPr/>
          </p:nvSpPr>
          <p:spPr>
            <a:xfrm>
              <a:off x="5738219" y="997710"/>
              <a:ext cx="6257265" cy="1323439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l-PL" sz="1600" dirty="0" smtClean="0"/>
                <a:t>Decyzja o </a:t>
              </a:r>
              <a:r>
                <a:rPr lang="pl-PL" sz="1600" dirty="0" err="1" smtClean="0"/>
                <a:t>wynagr</a:t>
              </a:r>
              <a:r>
                <a:rPr lang="pl-PL" sz="1600" dirty="0" smtClean="0"/>
                <a:t>. etat. musi być </a:t>
              </a:r>
              <a:r>
                <a:rPr lang="pl-PL" sz="1600" b="1" dirty="0" smtClean="0"/>
                <a:t>dobrze przemyślana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l-PL" sz="1600" dirty="0"/>
                <a:t>N</a:t>
              </a:r>
              <a:r>
                <a:rPr lang="pl-PL" sz="1600" dirty="0" smtClean="0"/>
                <a:t>awiązanie </a:t>
              </a:r>
              <a:r>
                <a:rPr lang="pl-PL" sz="1600" b="1" dirty="0" smtClean="0"/>
                <a:t>nowego stosunku </a:t>
              </a:r>
              <a:r>
                <a:rPr lang="pl-PL" sz="1600" b="1" dirty="0"/>
                <a:t>pracy</a:t>
              </a:r>
              <a:r>
                <a:rPr lang="pl-PL" sz="1600" dirty="0"/>
                <a:t> (rozwiązanie starej </a:t>
              </a:r>
              <a:r>
                <a:rPr lang="pl-PL" sz="1600" dirty="0" smtClean="0"/>
                <a:t>umowy</a:t>
              </a:r>
              <a:br>
                <a:rPr lang="pl-PL" sz="1600" dirty="0" smtClean="0"/>
              </a:br>
              <a:r>
                <a:rPr lang="pl-PL" sz="1600" dirty="0" smtClean="0"/>
                <a:t>i </a:t>
              </a:r>
              <a:r>
                <a:rPr lang="pl-PL" sz="1600" dirty="0"/>
                <a:t>zawarcie nowej)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l-PL" sz="1600" b="1" dirty="0"/>
                <a:t>Co po zakończeniu grantu? </a:t>
              </a:r>
              <a:r>
                <a:rPr lang="pl-PL" sz="1600" dirty="0"/>
                <a:t>(koniec grantu i środków na wynagrodzenia = koniec stosunku pracy</a:t>
              </a:r>
              <a:r>
                <a:rPr lang="pl-PL" sz="1600" dirty="0" smtClean="0"/>
                <a:t>)</a:t>
              </a:r>
              <a:endParaRPr lang="pl-PL" sz="2000" dirty="0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9727" y="1364037"/>
              <a:ext cx="849213" cy="849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8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6" y="272529"/>
            <a:ext cx="10364451" cy="67894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wynagrodzenie etatowe – kierownik projektu</a:t>
            </a:r>
            <a:endParaRPr lang="pl-PL" sz="4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45696" y="849274"/>
            <a:ext cx="10681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214" y="4304106"/>
            <a:ext cx="3809524" cy="187936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6" y="1210297"/>
            <a:ext cx="10058400" cy="2526826"/>
          </a:xfrm>
          <a:prstGeom prst="rect">
            <a:avLst/>
          </a:prstGeom>
        </p:spPr>
      </p:pic>
      <p:sp>
        <p:nvSpPr>
          <p:cNvPr id="6" name="Objaśnienie prostokątne 5"/>
          <p:cNvSpPr/>
          <p:nvPr/>
        </p:nvSpPr>
        <p:spPr>
          <a:xfrm>
            <a:off x="10010275" y="4539928"/>
            <a:ext cx="1871964" cy="1824777"/>
          </a:xfrm>
          <a:prstGeom prst="wedgeRectCallout">
            <a:avLst>
              <a:gd name="adj1" fmla="val -172022"/>
              <a:gd name="adj2" fmla="val 41695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Brutto-brutto</a:t>
            </a:r>
            <a:r>
              <a:rPr lang="pl-PL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D</a:t>
            </a:r>
            <a:r>
              <a:rPr lang="pl-PL" sz="1400" dirty="0" smtClean="0">
                <a:solidFill>
                  <a:schemeClr val="tx1"/>
                </a:solidFill>
              </a:rPr>
              <a:t>efinicja pojawiająca się przy </a:t>
            </a:r>
            <a:r>
              <a:rPr lang="pl-PL" sz="1400" b="1" dirty="0" smtClean="0">
                <a:solidFill>
                  <a:schemeClr val="tx1"/>
                </a:solidFill>
              </a:rPr>
              <a:t>wynagrodzeniach osobowych</a:t>
            </a:r>
            <a:r>
              <a:rPr lang="pl-PL" sz="14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Oznacza całkowity koszt zatrudnienia pracownika.</a:t>
            </a:r>
          </a:p>
        </p:txBody>
      </p:sp>
    </p:spTree>
    <p:extLst>
      <p:ext uri="{BB962C8B-B14F-4D97-AF65-F5344CB8AC3E}">
        <p14:creationId xmlns:p14="http://schemas.microsoft.com/office/powerpoint/2010/main" val="32606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1386" y="2145010"/>
            <a:ext cx="3817250" cy="316091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Koszty w grantach</a:t>
            </a:r>
            <a:br>
              <a:rPr lang="pl-PL" sz="3200" dirty="0" smtClean="0"/>
            </a:br>
            <a:r>
              <a:rPr lang="pl-PL" sz="3200" dirty="0" smtClean="0"/>
              <a:t>ZAWSZE</a:t>
            </a:r>
            <a:br>
              <a:rPr lang="pl-PL" sz="3200" dirty="0" smtClean="0"/>
            </a:br>
            <a:r>
              <a:rPr lang="pl-PL" sz="3200" dirty="0" smtClean="0"/>
              <a:t>brutto </a:t>
            </a:r>
            <a:br>
              <a:rPr lang="pl-PL" sz="3200" dirty="0" smtClean="0"/>
            </a:br>
            <a:r>
              <a:rPr lang="pl-PL" sz="3200" dirty="0" smtClean="0"/>
              <a:t>i</a:t>
            </a:r>
            <a:br>
              <a:rPr lang="pl-PL" sz="3200" dirty="0" smtClean="0"/>
            </a:br>
            <a:r>
              <a:rPr lang="pl-PL" sz="3200" dirty="0" smtClean="0"/>
              <a:t>brutto-brutto</a:t>
            </a:r>
            <a:endParaRPr lang="pl-PL" sz="4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72" y="0"/>
            <a:ext cx="3907263" cy="683450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606749" y="508312"/>
            <a:ext cx="3419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</a:t>
            </a:r>
            <a:r>
              <a:rPr lang="pl-PL" b="1" dirty="0" smtClean="0"/>
              <a:t>a rękę</a:t>
            </a:r>
          </a:p>
          <a:p>
            <a:r>
              <a:rPr lang="pl-PL" dirty="0" smtClean="0"/>
              <a:t>pensja po potrąceniu składek ZUS i pozostałych świadczeń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606749" y="2639042"/>
            <a:ext cx="3022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</a:t>
            </a:r>
            <a:r>
              <a:rPr lang="pl-PL" b="1" dirty="0" smtClean="0"/>
              <a:t>a umowie </a:t>
            </a:r>
          </a:p>
          <a:p>
            <a:r>
              <a:rPr lang="pl-PL" dirty="0" smtClean="0"/>
              <a:t>netto + składki odprowadzane przez pracownika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606749" y="5021563"/>
            <a:ext cx="413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k</a:t>
            </a:r>
            <a:r>
              <a:rPr lang="pl-PL" b="1" dirty="0" smtClean="0"/>
              <a:t>oszt całkowity zatrudnienia pracownika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netto </a:t>
            </a:r>
            <a:r>
              <a:rPr lang="pl-PL" dirty="0"/>
              <a:t>+ składki odprowadzane przez </a:t>
            </a:r>
            <a:r>
              <a:rPr lang="pl-PL" dirty="0" smtClean="0"/>
              <a:t>pracownika + koszty pracodawcy (składki, świadczenia)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43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raz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6" y="2239581"/>
            <a:ext cx="10760790" cy="275209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6" y="16832"/>
            <a:ext cx="10364451" cy="67894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wynagrodzenie etatowe </a:t>
            </a:r>
            <a:r>
              <a:rPr lang="pl-PL" sz="3200" dirty="0"/>
              <a:t>– kierownik projektu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67635" y="571916"/>
            <a:ext cx="102567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Kosztorys wniosku – Wynagrodzenia i stypendia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Podział na lata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Wynagrodzenie etatowe dla kierownika projektu może być zaplanowane na okres krótszy niż okres realizacji projektu badawczego w wysokości proporcjonalnie zmniejszonej do okresu, dla którego jest zaplanowane.</a:t>
            </a:r>
            <a:endParaRPr lang="pl-P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b="1" dirty="0"/>
          </a:p>
        </p:txBody>
      </p:sp>
      <p:cxnSp>
        <p:nvCxnSpPr>
          <p:cNvPr id="41" name="Łącznik prosty 40"/>
          <p:cNvCxnSpPr>
            <a:endCxn id="39" idx="0"/>
          </p:cNvCxnSpPr>
          <p:nvPr/>
        </p:nvCxnSpPr>
        <p:spPr>
          <a:xfrm flipH="1">
            <a:off x="6096001" y="4463716"/>
            <a:ext cx="2241883" cy="828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/>
          <p:cNvCxnSpPr>
            <a:endCxn id="39" idx="0"/>
          </p:cNvCxnSpPr>
          <p:nvPr/>
        </p:nvCxnSpPr>
        <p:spPr>
          <a:xfrm flipH="1">
            <a:off x="6096001" y="4463716"/>
            <a:ext cx="3023936" cy="828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>
            <a:endCxn id="39" idx="0"/>
          </p:cNvCxnSpPr>
          <p:nvPr/>
        </p:nvCxnSpPr>
        <p:spPr>
          <a:xfrm flipH="1">
            <a:off x="6096001" y="4463716"/>
            <a:ext cx="4058653" cy="828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>
            <a:endCxn id="39" idx="0"/>
          </p:cNvCxnSpPr>
          <p:nvPr/>
        </p:nvCxnSpPr>
        <p:spPr>
          <a:xfrm flipH="1">
            <a:off x="6096001" y="4463716"/>
            <a:ext cx="4997116" cy="8283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/>
          <p:cNvSpPr txBox="1"/>
          <p:nvPr/>
        </p:nvSpPr>
        <p:spPr>
          <a:xfrm>
            <a:off x="715606" y="5292102"/>
            <a:ext cx="1076079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Maks. 170 tys./rok </a:t>
            </a:r>
          </a:p>
          <a:p>
            <a:r>
              <a:rPr lang="pl-PL" dirty="0" smtClean="0"/>
              <a:t>Może być mniej, ale należy zmniejszyć proporcjonalnie: np. 85 tys. dla 6 mies.  </a:t>
            </a:r>
          </a:p>
        </p:txBody>
      </p:sp>
    </p:spTree>
    <p:extLst>
      <p:ext uri="{BB962C8B-B14F-4D97-AF65-F5344CB8AC3E}">
        <p14:creationId xmlns:p14="http://schemas.microsoft.com/office/powerpoint/2010/main" val="9004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6" y="16832"/>
            <a:ext cx="10364451" cy="67894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wynagrodzenie etatowe – post </a:t>
            </a:r>
            <a:r>
              <a:rPr lang="pl-PL" sz="3200" dirty="0" err="1" smtClean="0"/>
              <a:t>doc</a:t>
            </a:r>
            <a:endParaRPr lang="pl-PL" sz="4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8357" y="2667213"/>
            <a:ext cx="102567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UWAGA! Post-</a:t>
            </a:r>
            <a:r>
              <a:rPr lang="pl-PL" sz="2000" dirty="0" err="1" smtClean="0"/>
              <a:t>doc</a:t>
            </a:r>
            <a:r>
              <a:rPr lang="pl-PL" sz="2000" dirty="0" smtClean="0"/>
              <a:t> </a:t>
            </a:r>
            <a:r>
              <a:rPr lang="pl-PL" sz="2000" dirty="0"/>
              <a:t>– </a:t>
            </a:r>
            <a:r>
              <a:rPr lang="pl-PL" sz="2000" b="1" dirty="0" smtClean="0"/>
              <a:t>wytyczne</a:t>
            </a:r>
            <a:r>
              <a:rPr lang="pl-PL" sz="2000" dirty="0" smtClean="0"/>
              <a:t> co do stanowiska: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p</a:t>
            </a:r>
            <a:r>
              <a:rPr lang="pl-PL" sz="2000" dirty="0" smtClean="0"/>
              <a:t>ełen etat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 smtClean="0"/>
              <a:t>konkurs na stanowisko</a:t>
            </a:r>
            <a:endParaRPr lang="pl-PL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/>
              <a:t>t</a:t>
            </a:r>
            <a:r>
              <a:rPr lang="pl-PL" sz="2000" dirty="0" smtClean="0"/>
              <a:t>ytuł dr</a:t>
            </a:r>
          </a:p>
          <a:p>
            <a:pPr marL="465138"/>
            <a:r>
              <a:rPr lang="pl-PL" sz="2000" dirty="0" smtClean="0"/>
              <a:t>a) uzyskany w: </a:t>
            </a:r>
          </a:p>
          <a:p>
            <a:pPr marL="465138"/>
            <a:r>
              <a:rPr lang="pl-PL" sz="2000" dirty="0" smtClean="0"/>
              <a:t>	– roku </a:t>
            </a:r>
            <a:r>
              <a:rPr lang="pl-PL" sz="2000" dirty="0"/>
              <a:t>zatrudnienia w projekcie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	LUB </a:t>
            </a:r>
          </a:p>
          <a:p>
            <a:pPr marL="465138"/>
            <a:r>
              <a:rPr lang="pl-PL" sz="2000" dirty="0" smtClean="0"/>
              <a:t>	– </a:t>
            </a:r>
            <a:r>
              <a:rPr lang="pl-PL" sz="2000" dirty="0"/>
              <a:t>w okresie 12 lat przed 1 stycznia roku zatrudnienia </a:t>
            </a:r>
            <a:r>
              <a:rPr lang="pl-PL" sz="2000" dirty="0" smtClean="0"/>
              <a:t>w projekcie</a:t>
            </a:r>
          </a:p>
          <a:p>
            <a:pPr marL="465138"/>
            <a:r>
              <a:rPr lang="pl-PL" sz="2000" dirty="0" smtClean="0"/>
              <a:t>b) uzyskany w innej jednostce niż UW</a:t>
            </a:r>
          </a:p>
          <a:p>
            <a:pPr marL="465138"/>
            <a:r>
              <a:rPr lang="pl-PL" sz="2000" dirty="0" smtClean="0"/>
              <a:t>	LUB</a:t>
            </a:r>
          </a:p>
          <a:p>
            <a:pPr marL="893763" indent="-428625"/>
            <a:r>
              <a:rPr lang="pl-PL" sz="2000" dirty="0" smtClean="0"/>
              <a:t>	– odbycie min. 9 mies. staż podczas studiów III st. </a:t>
            </a:r>
            <a:br>
              <a:rPr lang="pl-PL" sz="2000" dirty="0" smtClean="0"/>
            </a:br>
            <a:r>
              <a:rPr lang="pl-PL" sz="2000" dirty="0" smtClean="0"/>
              <a:t>	  zrealizowany nie na UW i w innym kraju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dirty="0" smtClean="0"/>
              <a:t>zatrudnienie na min. 6 mies. </a:t>
            </a:r>
          </a:p>
          <a:p>
            <a:endParaRPr lang="pl-PL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b="1" dirty="0"/>
          </a:p>
        </p:txBody>
      </p:sp>
      <p:sp>
        <p:nvSpPr>
          <p:cNvPr id="9" name="Prostokąt 8"/>
          <p:cNvSpPr/>
          <p:nvPr/>
        </p:nvSpPr>
        <p:spPr>
          <a:xfrm>
            <a:off x="8772577" y="5705674"/>
            <a:ext cx="5931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l-PL" sz="1400" dirty="0"/>
              <a:t>Środki z budżetu </a:t>
            </a:r>
            <a:r>
              <a:rPr lang="pl-PL" sz="1400" dirty="0" smtClean="0"/>
              <a:t>projektu (NCN)</a:t>
            </a:r>
            <a:endParaRPr lang="pl-PL" sz="1400" dirty="0"/>
          </a:p>
          <a:p>
            <a:pPr marL="285750" indent="-285750">
              <a:buFontTx/>
              <a:buChar char="-"/>
            </a:pPr>
            <a:r>
              <a:rPr lang="pl-PL" sz="1400" dirty="0"/>
              <a:t>Proszę pamiętać o ograniczeniach.</a:t>
            </a:r>
          </a:p>
          <a:p>
            <a:pPr marL="285750" indent="-285750">
              <a:buFontTx/>
              <a:buChar char="-"/>
            </a:pPr>
            <a:r>
              <a:rPr lang="pl-PL" sz="1400" dirty="0"/>
              <a:t>Proszę pamiętać o zgodzie władz </a:t>
            </a:r>
            <a:r>
              <a:rPr lang="pl-PL" sz="1400" dirty="0" smtClean="0"/>
              <a:t/>
            </a:r>
            <a:br>
              <a:rPr lang="pl-PL" sz="1400" dirty="0" smtClean="0"/>
            </a:br>
            <a:r>
              <a:rPr lang="pl-PL" sz="1400" dirty="0" smtClean="0"/>
              <a:t>jednostki </a:t>
            </a:r>
            <a:r>
              <a:rPr lang="pl-PL" sz="1400" dirty="0"/>
              <a:t>i wydziału.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6" y="1791069"/>
            <a:ext cx="10625688" cy="78041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76" y="1036800"/>
            <a:ext cx="10824449" cy="795017"/>
          </a:xfrm>
          <a:prstGeom prst="rect">
            <a:avLst/>
          </a:prstGeom>
        </p:spPr>
      </p:pic>
      <p:sp>
        <p:nvSpPr>
          <p:cNvPr id="8" name="Objaśnienie liniowe 1 7"/>
          <p:cNvSpPr/>
          <p:nvPr/>
        </p:nvSpPr>
        <p:spPr>
          <a:xfrm>
            <a:off x="8509132" y="3238776"/>
            <a:ext cx="3366623" cy="1518882"/>
          </a:xfrm>
          <a:prstGeom prst="borderCallout1">
            <a:avLst>
              <a:gd name="adj1" fmla="val 18943"/>
              <a:gd name="adj2" fmla="val 267"/>
              <a:gd name="adj3" fmla="val 111003"/>
              <a:gd name="adj4" fmla="val -74049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Przedłużenie tego okresu: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zasiłki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chorobowe, 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świadczenia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rehabilitacyjne w zw. z niezdolnością do pracy (pow. 90 dni)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opieka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wychowywanie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dzieci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kobiety: 18 mies. za każde 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urodzone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lub 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przysposobione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dziecko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096000" y="1791069"/>
            <a:ext cx="35894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/>
        </p:nvGrpSpPr>
        <p:grpSpPr>
          <a:xfrm>
            <a:off x="683776" y="489686"/>
            <a:ext cx="10890250" cy="864012"/>
            <a:chOff x="1033987" y="1972148"/>
            <a:chExt cx="10890250" cy="864012"/>
          </a:xfrm>
        </p:grpSpPr>
        <p:sp>
          <p:nvSpPr>
            <p:cNvPr id="4" name="pole tekstowe 3"/>
            <p:cNvSpPr txBox="1"/>
            <p:nvPr/>
          </p:nvSpPr>
          <p:spPr>
            <a:xfrm>
              <a:off x="1510237" y="2128274"/>
              <a:ext cx="1041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Dokumentacja grantowa -&gt; Koszty w projektach NCN -&gt;Wynagrodzenia </a:t>
              </a:r>
              <a:r>
                <a:rPr lang="pl-PL" sz="2000" i="1" dirty="0"/>
                <a:t>etatowe</a:t>
              </a:r>
              <a:endParaRPr lang="pl-PL" sz="2000" dirty="0"/>
            </a:p>
            <a:p>
              <a:endParaRPr lang="pl-PL" sz="2000" dirty="0"/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3987" y="1972148"/>
              <a:ext cx="476250" cy="628650"/>
            </a:xfrm>
            <a:prstGeom prst="rect">
              <a:avLst/>
            </a:prstGeom>
          </p:spPr>
        </p:pic>
      </p:grpSp>
      <p:cxnSp>
        <p:nvCxnSpPr>
          <p:cNvPr id="28" name="Łącznik prosty 27"/>
          <p:cNvCxnSpPr/>
          <p:nvPr/>
        </p:nvCxnSpPr>
        <p:spPr>
          <a:xfrm flipV="1">
            <a:off x="8509132" y="2567430"/>
            <a:ext cx="1176289" cy="81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4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ymbol zastępczy zawartości 31"/>
          <p:cNvSpPr>
            <a:spLocks noGrp="1"/>
          </p:cNvSpPr>
          <p:nvPr>
            <p:ph sz="quarter" idx="13"/>
          </p:nvPr>
        </p:nvSpPr>
        <p:spPr>
          <a:xfrm>
            <a:off x="2158374" y="1411916"/>
            <a:ext cx="9258926" cy="3923979"/>
          </a:xfrm>
        </p:spPr>
        <p:txBody>
          <a:bodyPr>
            <a:normAutofit/>
          </a:bodyPr>
          <a:lstStyle/>
          <a:p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Konkurs na projekty badawcze, w tym finansowanie zakupu lub wytworzenia </a:t>
            </a:r>
            <a:b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aparatury naukowo-badawczej niezbędnej do realizacji tych projektów</a:t>
            </a:r>
          </a:p>
          <a:p>
            <a:r>
              <a:rPr lang="pl-PL" b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wszystkich </a:t>
            </a:r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naukowców – niezależnie od etapu kariery naukowej</a:t>
            </a:r>
          </a:p>
          <a:p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górnej i dolnej granicy finansowania dla projektu</a:t>
            </a:r>
          </a:p>
          <a:p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Kierownik + dowolna liczba wykonawców</a:t>
            </a:r>
          </a:p>
          <a:p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Możliwość powołania stanowiska </a:t>
            </a:r>
            <a:r>
              <a:rPr lang="pl-PL" b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pl-PL" b="1" cap="none" dirty="0" err="1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</a:t>
            </a:r>
            <a:r>
              <a:rPr lang="pl-PL" b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b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</a:t>
            </a:r>
            <a:r>
              <a:rPr lang="pl-PL" b="1" cap="none" dirty="0" err="1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endParaRPr lang="pl-PL" b="1" cap="none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12/24/36/48 miesięcy</a:t>
            </a:r>
          </a:p>
          <a:p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Możliwość nawiązania współpracy międzynarodowej</a:t>
            </a:r>
          </a:p>
          <a:p>
            <a:endParaRPr lang="pl-PL" cap="none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cap="none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cap="none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cap="none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cap="none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170461"/>
            <a:ext cx="10363200" cy="837497"/>
          </a:xfrm>
        </p:spPr>
        <p:txBody>
          <a:bodyPr/>
          <a:lstStyle/>
          <a:p>
            <a:r>
              <a:rPr lang="pl-PL" dirty="0" smtClean="0"/>
              <a:t>Opus </a:t>
            </a:r>
            <a:endParaRPr lang="pl-PL" dirty="0"/>
          </a:p>
        </p:txBody>
      </p:sp>
      <p:pic>
        <p:nvPicPr>
          <p:cNvPr id="5" name="Obraz 14">
            <a:extLst>
              <a:ext uri="{FF2B5EF4-FFF2-40B4-BE49-F238E27FC236}">
                <a16:creationId xmlns:a16="http://schemas.microsoft.com/office/drawing/2014/main" id="{0C8A57E9-6B30-4397-BF4F-B90FF2129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44" y="140910"/>
            <a:ext cx="332705" cy="867048"/>
          </a:xfrm>
          <a:prstGeom prst="rect">
            <a:avLst/>
          </a:prstGeom>
        </p:spPr>
      </p:pic>
      <p:sp>
        <p:nvSpPr>
          <p:cNvPr id="3" name="Objaśnienie prostokątne 2"/>
          <p:cNvSpPr/>
          <p:nvPr/>
        </p:nvSpPr>
        <p:spPr>
          <a:xfrm>
            <a:off x="393387" y="1304209"/>
            <a:ext cx="1524000" cy="927100"/>
          </a:xfrm>
          <a:prstGeom prst="wedgeRectCallout">
            <a:avLst>
              <a:gd name="adj1" fmla="val 87499"/>
              <a:gd name="adj2" fmla="val 62501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tym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doktoranci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8" name="Objaśnienie prostokątne 7"/>
          <p:cNvSpPr/>
          <p:nvPr/>
        </p:nvSpPr>
        <p:spPr>
          <a:xfrm>
            <a:off x="152400" y="4192894"/>
            <a:ext cx="2005974" cy="2233306"/>
          </a:xfrm>
          <a:prstGeom prst="wedgeRectCallout">
            <a:avLst>
              <a:gd name="adj1" fmla="val 64881"/>
              <a:gd name="adj2" fmla="val -76642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a) co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najmniej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jedna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opublikowana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lub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przyjęta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druku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praca</a:t>
            </a:r>
          </a:p>
          <a:p>
            <a:pPr algn="just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nie musi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posiadać stopnia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doktora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bjaśnienie prostokątne 6"/>
          <p:cNvSpPr/>
          <p:nvPr/>
        </p:nvSpPr>
        <p:spPr>
          <a:xfrm>
            <a:off x="9851924" y="5527779"/>
            <a:ext cx="2021822" cy="568221"/>
          </a:xfrm>
          <a:prstGeom prst="wedgeRectCallout">
            <a:avLst>
              <a:gd name="adj1" fmla="val -139191"/>
              <a:gd name="adj2" fmla="val -280694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</a:rPr>
              <a:t>Nie dotyczy OPUS LAP!</a:t>
            </a:r>
          </a:p>
        </p:txBody>
      </p:sp>
    </p:spTree>
    <p:extLst>
      <p:ext uri="{BB962C8B-B14F-4D97-AF65-F5344CB8AC3E}">
        <p14:creationId xmlns:p14="http://schemas.microsoft.com/office/powerpoint/2010/main" val="35366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6" y="16832"/>
            <a:ext cx="10364451" cy="67894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wynagrodzenie etatowe – post </a:t>
            </a:r>
            <a:r>
              <a:rPr lang="pl-PL" sz="3200" dirty="0" err="1" smtClean="0"/>
              <a:t>doc</a:t>
            </a:r>
            <a:endParaRPr lang="pl-PL" sz="4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13776" y="2380386"/>
            <a:ext cx="10256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800" b="1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" y="695774"/>
            <a:ext cx="10058400" cy="5863922"/>
          </a:xfrm>
          <a:prstGeom prst="rect">
            <a:avLst/>
          </a:prstGeom>
        </p:spPr>
      </p:pic>
      <p:sp>
        <p:nvSpPr>
          <p:cNvPr id="20" name="Owal 19"/>
          <p:cNvSpPr/>
          <p:nvPr/>
        </p:nvSpPr>
        <p:spPr>
          <a:xfrm>
            <a:off x="6586331" y="3193774"/>
            <a:ext cx="463826" cy="33130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Owal 20"/>
          <p:cNvSpPr/>
          <p:nvPr/>
        </p:nvSpPr>
        <p:spPr>
          <a:xfrm>
            <a:off x="7428157" y="3193774"/>
            <a:ext cx="463826" cy="33130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/>
          <p:cNvSpPr/>
          <p:nvPr/>
        </p:nvSpPr>
        <p:spPr>
          <a:xfrm>
            <a:off x="8269983" y="3193774"/>
            <a:ext cx="463826" cy="33130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Owal 22"/>
          <p:cNvSpPr/>
          <p:nvPr/>
        </p:nvSpPr>
        <p:spPr>
          <a:xfrm>
            <a:off x="9042324" y="3190413"/>
            <a:ext cx="463826" cy="33130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Owal 23"/>
          <p:cNvSpPr/>
          <p:nvPr/>
        </p:nvSpPr>
        <p:spPr>
          <a:xfrm>
            <a:off x="6586331" y="4831234"/>
            <a:ext cx="463826" cy="33130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Owal 24"/>
          <p:cNvSpPr/>
          <p:nvPr/>
        </p:nvSpPr>
        <p:spPr>
          <a:xfrm>
            <a:off x="7392486" y="4831234"/>
            <a:ext cx="463826" cy="33130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Owal 25"/>
          <p:cNvSpPr/>
          <p:nvPr/>
        </p:nvSpPr>
        <p:spPr>
          <a:xfrm>
            <a:off x="8257532" y="4831234"/>
            <a:ext cx="463826" cy="33130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Owal 26"/>
          <p:cNvSpPr/>
          <p:nvPr/>
        </p:nvSpPr>
        <p:spPr>
          <a:xfrm>
            <a:off x="9003194" y="4831234"/>
            <a:ext cx="463826" cy="33130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1" name="Grupa 30"/>
          <p:cNvGrpSpPr/>
          <p:nvPr/>
        </p:nvGrpSpPr>
        <p:grpSpPr>
          <a:xfrm>
            <a:off x="7249488" y="3072882"/>
            <a:ext cx="2548211" cy="2758075"/>
            <a:chOff x="7249488" y="3072882"/>
            <a:chExt cx="2548211" cy="3208647"/>
          </a:xfrm>
        </p:grpSpPr>
        <p:sp>
          <p:nvSpPr>
            <p:cNvPr id="28" name="Prostokąt 27"/>
            <p:cNvSpPr/>
            <p:nvPr/>
          </p:nvSpPr>
          <p:spPr>
            <a:xfrm>
              <a:off x="7249488" y="3072882"/>
              <a:ext cx="867799" cy="3208647"/>
            </a:xfrm>
            <a:prstGeom prst="rect">
              <a:avLst/>
            </a:prstGeom>
            <a:noFill/>
            <a:ln w="38100">
              <a:solidFill>
                <a:srgbClr val="38B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8117287" y="3072882"/>
              <a:ext cx="830904" cy="3208647"/>
            </a:xfrm>
            <a:prstGeom prst="rect">
              <a:avLst/>
            </a:prstGeom>
            <a:noFill/>
            <a:ln w="38100">
              <a:solidFill>
                <a:srgbClr val="38B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8948191" y="3072882"/>
              <a:ext cx="849508" cy="3208647"/>
            </a:xfrm>
            <a:prstGeom prst="rect">
              <a:avLst/>
            </a:prstGeom>
            <a:noFill/>
            <a:ln w="38100">
              <a:solidFill>
                <a:srgbClr val="38B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2" name="pole tekstowe 31"/>
          <p:cNvSpPr txBox="1"/>
          <p:nvPr/>
        </p:nvSpPr>
        <p:spPr>
          <a:xfrm>
            <a:off x="7274502" y="5829851"/>
            <a:ext cx="1231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38BEA1"/>
                </a:solidFill>
              </a:rPr>
              <a:t> 280 tys.</a:t>
            </a:r>
            <a:endParaRPr lang="pl-PL" sz="1400" b="1" dirty="0">
              <a:solidFill>
                <a:srgbClr val="38BEA1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8063261" y="5830957"/>
            <a:ext cx="1231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38B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400" b="1" dirty="0" smtClean="0">
                <a:solidFill>
                  <a:srgbClr val="38B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1400" b="1" dirty="0" smtClean="0">
                <a:solidFill>
                  <a:srgbClr val="38BEA1"/>
                </a:solidFill>
              </a:rPr>
              <a:t>280 tys.</a:t>
            </a:r>
            <a:endParaRPr lang="pl-PL" sz="1400" b="1" dirty="0">
              <a:solidFill>
                <a:srgbClr val="38BEA1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8877034" y="5824361"/>
            <a:ext cx="1231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38B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400" b="1" dirty="0" smtClean="0">
                <a:solidFill>
                  <a:srgbClr val="38B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400" b="1" dirty="0" smtClean="0">
                <a:solidFill>
                  <a:srgbClr val="38BEA1"/>
                </a:solidFill>
              </a:rPr>
              <a:t>140 tys.</a:t>
            </a:r>
            <a:endParaRPr lang="pl-PL" sz="1400" b="1" dirty="0">
              <a:solidFill>
                <a:srgbClr val="38BEA1"/>
              </a:solidFill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10222487" y="4797649"/>
            <a:ext cx="1896042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pl-PL" dirty="0" smtClean="0"/>
              <a:t>Mniej mies. pracy – proporcjonalnie mniejsze wynagrodzenie</a:t>
            </a:r>
            <a:endParaRPr lang="pl-PL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10222487" y="6108611"/>
            <a:ext cx="1928907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Zatrudnienie </a:t>
            </a:r>
            <a:r>
              <a:rPr lang="pl-PL" dirty="0"/>
              <a:t>na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min</a:t>
            </a:r>
            <a:r>
              <a:rPr lang="pl-PL" dirty="0"/>
              <a:t>. 6 mies. 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7824057" y="391203"/>
            <a:ext cx="4255771" cy="2851089"/>
            <a:chOff x="7824057" y="391203"/>
            <a:chExt cx="4255771" cy="2851089"/>
          </a:xfrm>
        </p:grpSpPr>
        <p:sp>
          <p:nvSpPr>
            <p:cNvPr id="17" name="pole tekstowe 16"/>
            <p:cNvSpPr txBox="1"/>
            <p:nvPr/>
          </p:nvSpPr>
          <p:spPr>
            <a:xfrm>
              <a:off x="9999236" y="391203"/>
              <a:ext cx="2080592" cy="6463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  <a:r>
                <a:rPr lang="pl-PL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ynagrodzenie </a:t>
              </a:r>
              <a:r>
                <a:rPr lang="pl-PL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140-210 tys. </a:t>
              </a:r>
              <a:r>
                <a:rPr lang="pl-PL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zł/rok</a:t>
              </a:r>
              <a:endParaRPr lang="pl-PL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Łącznik prosty 3"/>
            <p:cNvCxnSpPr>
              <a:endCxn id="21" idx="7"/>
            </p:cNvCxnSpPr>
            <p:nvPr/>
          </p:nvCxnSpPr>
          <p:spPr>
            <a:xfrm flipH="1">
              <a:off x="7824057" y="786581"/>
              <a:ext cx="2175179" cy="2455711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1" name="Grupa 10"/>
          <p:cNvGrpSpPr/>
          <p:nvPr/>
        </p:nvGrpSpPr>
        <p:grpSpPr>
          <a:xfrm>
            <a:off x="9797699" y="1238806"/>
            <a:ext cx="2084801" cy="4159104"/>
            <a:chOff x="9797699" y="1238806"/>
            <a:chExt cx="2084801" cy="4159104"/>
          </a:xfrm>
        </p:grpSpPr>
        <p:sp>
          <p:nvSpPr>
            <p:cNvPr id="18" name="pole tekstowe 17"/>
            <p:cNvSpPr txBox="1"/>
            <p:nvPr/>
          </p:nvSpPr>
          <p:spPr>
            <a:xfrm>
              <a:off x="10260183" y="1238806"/>
              <a:ext cx="1622317" cy="34163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pl-PL" dirty="0"/>
                <a:t>Łączny budżet wynagrodzeń na </a:t>
              </a:r>
              <a:r>
                <a:rPr lang="pl-PL" dirty="0" smtClean="0"/>
                <a:t>stanowiskach post-</a:t>
              </a:r>
              <a:r>
                <a:rPr lang="pl-PL" dirty="0" err="1" smtClean="0"/>
                <a:t>doc</a:t>
              </a:r>
              <a:r>
                <a:rPr lang="pl-PL" dirty="0"/>
                <a:t>, w przeliczeniu na każdy zaplanowany </a:t>
              </a:r>
              <a:r>
                <a:rPr lang="pl-PL" dirty="0" smtClean="0"/>
                <a:t>rok </a:t>
              </a:r>
              <a:r>
                <a:rPr lang="pl-PL" dirty="0"/>
                <a:t>realizacji projektu, wynosi </a:t>
              </a:r>
              <a:r>
                <a:rPr lang="pl-PL" dirty="0" smtClean="0"/>
                <a:t>maks. 280 </a:t>
              </a:r>
              <a:r>
                <a:rPr lang="pl-PL" dirty="0"/>
                <a:t>tys. z</a:t>
              </a:r>
              <a:r>
                <a:rPr lang="pl-PL" dirty="0" smtClean="0"/>
                <a:t>ł.</a:t>
              </a:r>
              <a:endParaRPr lang="pl-PL" dirty="0"/>
            </a:p>
          </p:txBody>
        </p:sp>
        <p:cxnSp>
          <p:nvCxnSpPr>
            <p:cNvPr id="9" name="Łącznik prosty 8"/>
            <p:cNvCxnSpPr/>
            <p:nvPr/>
          </p:nvCxnSpPr>
          <p:spPr>
            <a:xfrm flipH="1">
              <a:off x="9797699" y="4031226"/>
              <a:ext cx="462484" cy="136668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65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216370"/>
          </a:xfrm>
        </p:spPr>
        <p:txBody>
          <a:bodyPr>
            <a:normAutofit fontScale="90000"/>
          </a:bodyPr>
          <a:lstStyle/>
          <a:p>
            <a:r>
              <a:rPr lang="pl-PL" dirty="0"/>
              <a:t>wynagrodzenie etatowe – </a:t>
            </a:r>
            <a:r>
              <a:rPr lang="pl-PL" dirty="0" smtClean="0"/>
              <a:t>senior </a:t>
            </a:r>
            <a:r>
              <a:rPr lang="pl-PL" dirty="0" err="1" smtClean="0"/>
              <a:t>researcher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6412" y="1273147"/>
            <a:ext cx="10845607" cy="43017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3600" b="1" cap="none" dirty="0" smtClean="0"/>
              <a:t>Senior </a:t>
            </a:r>
            <a:r>
              <a:rPr lang="pl-PL" sz="3600" b="1" cap="none" dirty="0" err="1" smtClean="0"/>
              <a:t>researcher</a:t>
            </a:r>
            <a:endParaRPr lang="pl-PL" sz="3600" b="1" cap="none" dirty="0" smtClean="0"/>
          </a:p>
          <a:p>
            <a:r>
              <a:rPr lang="pl-PL" sz="3200" b="1" cap="none" dirty="0" smtClean="0"/>
              <a:t>specjalistyczna </a:t>
            </a:r>
            <a:r>
              <a:rPr lang="pl-PL" sz="3200" b="1" cap="none" dirty="0"/>
              <a:t>wiedza</a:t>
            </a:r>
            <a:r>
              <a:rPr lang="pl-PL" sz="3200" cap="none" dirty="0"/>
              <a:t>, unikalne kompetencje i </a:t>
            </a:r>
            <a:r>
              <a:rPr lang="pl-PL" sz="3200" cap="none" dirty="0" smtClean="0"/>
              <a:t>doświadczenie (oczko wyżej niż post-</a:t>
            </a:r>
            <a:r>
              <a:rPr lang="pl-PL" sz="3200" cap="none" dirty="0" err="1" smtClean="0"/>
              <a:t>doc</a:t>
            </a:r>
            <a:r>
              <a:rPr lang="pl-PL" sz="3200" cap="none" dirty="0" smtClean="0"/>
              <a:t>)</a:t>
            </a:r>
            <a:endParaRPr lang="pl-PL" sz="3200" cap="none" dirty="0"/>
          </a:p>
          <a:p>
            <a:r>
              <a:rPr lang="pl-PL" sz="3200" cap="none" dirty="0"/>
              <a:t>t</a:t>
            </a:r>
            <a:r>
              <a:rPr lang="pl-PL" sz="3200" cap="none" dirty="0" smtClean="0"/>
              <a:t>ytuł </a:t>
            </a:r>
            <a:r>
              <a:rPr lang="pl-PL" sz="3200" b="1" cap="none" dirty="0" smtClean="0"/>
              <a:t>dr</a:t>
            </a:r>
            <a:r>
              <a:rPr lang="pl-PL" sz="3200" cap="none" dirty="0" smtClean="0"/>
              <a:t> </a:t>
            </a:r>
            <a:endParaRPr lang="pl-PL" sz="3200" cap="none" dirty="0"/>
          </a:p>
          <a:p>
            <a:pPr lvl="1"/>
            <a:r>
              <a:rPr lang="pl-PL" sz="2600" cap="none" dirty="0" smtClean="0"/>
              <a:t>uzyskany co najmniej 7 lat przed datą wystąpienia z wnioskiem </a:t>
            </a:r>
          </a:p>
          <a:p>
            <a:r>
              <a:rPr lang="pl-PL" sz="3200" b="1" cap="none" dirty="0" smtClean="0"/>
              <a:t>pełen etat</a:t>
            </a:r>
          </a:p>
          <a:p>
            <a:r>
              <a:rPr lang="pl-PL" sz="3200" cap="none" dirty="0"/>
              <a:t>zatrudnienie na </a:t>
            </a:r>
            <a:r>
              <a:rPr lang="pl-PL" sz="3200" b="1" cap="none" dirty="0"/>
              <a:t>min. 6 mies</a:t>
            </a:r>
            <a:r>
              <a:rPr lang="pl-PL" sz="3200" cap="none" dirty="0"/>
              <a:t>. </a:t>
            </a:r>
          </a:p>
          <a:p>
            <a:r>
              <a:rPr lang="pl-PL" sz="3200" cap="none" dirty="0"/>
              <a:t>s</a:t>
            </a:r>
            <a:r>
              <a:rPr lang="pl-PL" sz="3200" cap="none" dirty="0" smtClean="0"/>
              <a:t>tanowisko </a:t>
            </a:r>
            <a:r>
              <a:rPr lang="pl-PL" sz="3200" b="1" cap="none" dirty="0" smtClean="0">
                <a:solidFill>
                  <a:srgbClr val="C00000"/>
                </a:solidFill>
              </a:rPr>
              <a:t>WSPÓŁFINANSOWANE</a:t>
            </a:r>
            <a:r>
              <a:rPr lang="pl-PL" sz="3200" cap="none" dirty="0" smtClean="0"/>
              <a:t> </a:t>
            </a:r>
            <a:r>
              <a:rPr lang="pl-PL" sz="32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3200" cap="none" dirty="0" smtClean="0"/>
              <a:t>środki z budżetu projektu (</a:t>
            </a:r>
            <a:r>
              <a:rPr lang="pl-PL" sz="3200" b="1" cap="none" dirty="0" smtClean="0"/>
              <a:t>NCN</a:t>
            </a:r>
            <a:r>
              <a:rPr lang="pl-PL" sz="3200" cap="none" dirty="0" smtClean="0"/>
              <a:t>) + </a:t>
            </a:r>
            <a:r>
              <a:rPr lang="pl-PL" sz="3200" b="1" cap="none" dirty="0" smtClean="0"/>
              <a:t>UW</a:t>
            </a:r>
            <a:endParaRPr lang="pl-PL" sz="3200" b="1" dirty="0" smtClean="0"/>
          </a:p>
          <a:p>
            <a:r>
              <a:rPr lang="pl-PL" sz="3200" b="1" cap="none" dirty="0" smtClean="0"/>
              <a:t>1 </a:t>
            </a:r>
            <a:r>
              <a:rPr lang="pl-PL" sz="3200" b="1" cap="none" dirty="0" err="1" smtClean="0"/>
              <a:t>SrR</a:t>
            </a:r>
            <a:r>
              <a:rPr lang="pl-PL" sz="3200" b="1" cap="none" dirty="0" smtClean="0"/>
              <a:t> na</a:t>
            </a:r>
            <a:r>
              <a:rPr lang="pl-PL" sz="3200" cap="none" dirty="0" smtClean="0"/>
              <a:t> cały </a:t>
            </a:r>
            <a:r>
              <a:rPr lang="pl-PL" sz="3200" b="1" cap="none" dirty="0" smtClean="0"/>
              <a:t>projekt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018681" y="584423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 smtClean="0"/>
              <a:t>– Proszę </a:t>
            </a:r>
            <a:r>
              <a:rPr lang="pl-PL" sz="1600" dirty="0"/>
              <a:t>pamiętać o ograniczeniach.</a:t>
            </a:r>
          </a:p>
          <a:p>
            <a:r>
              <a:rPr lang="pl-PL" sz="1600" dirty="0" smtClean="0"/>
              <a:t>– Proszę </a:t>
            </a:r>
            <a:r>
              <a:rPr lang="pl-PL" sz="1600" dirty="0"/>
              <a:t>pamiętać o zgodzie władz jednostki i wydziału. </a:t>
            </a:r>
          </a:p>
        </p:txBody>
      </p:sp>
      <p:sp>
        <p:nvSpPr>
          <p:cNvPr id="6" name="Objaśnienie liniowe 1 5"/>
          <p:cNvSpPr/>
          <p:nvPr/>
        </p:nvSpPr>
        <p:spPr>
          <a:xfrm>
            <a:off x="9581323" y="2701320"/>
            <a:ext cx="2252868" cy="1124722"/>
          </a:xfrm>
          <a:prstGeom prst="borderCallout1">
            <a:avLst>
              <a:gd name="adj1" fmla="val 50545"/>
              <a:gd name="adj2" fmla="val -730"/>
              <a:gd name="adj3" fmla="val 16968"/>
              <a:gd name="adj4" fmla="val -9720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1600" dirty="0" smtClean="0">
                <a:solidFill>
                  <a:schemeClr val="tx1"/>
                </a:solidFill>
              </a:rPr>
              <a:t>czyli dniem zakończenia naboru wniosków grantowych (bieżąca edycja </a:t>
            </a:r>
            <a:r>
              <a:rPr lang="pl-PL" dirty="0">
                <a:solidFill>
                  <a:schemeClr val="tx1"/>
                </a:solidFill>
              </a:rPr>
              <a:t>–</a:t>
            </a:r>
            <a:r>
              <a:rPr lang="pl-PL" sz="1600" dirty="0" smtClean="0">
                <a:solidFill>
                  <a:schemeClr val="tx1"/>
                </a:solidFill>
              </a:rPr>
              <a:t> 15.12.2025)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964557" y="5102087"/>
            <a:ext cx="33136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W SONACIE i OPUSIE LAP </a:t>
            </a:r>
            <a:endParaRPr lang="pl-PL" b="1" dirty="0" smtClean="0">
              <a:solidFill>
                <a:srgbClr val="C00000"/>
              </a:solidFill>
            </a:endParaRPr>
          </a:p>
          <a:p>
            <a:r>
              <a:rPr lang="pl-PL" b="1" dirty="0" smtClean="0">
                <a:solidFill>
                  <a:srgbClr val="C00000"/>
                </a:solidFill>
              </a:rPr>
              <a:t>NIE </a:t>
            </a:r>
            <a:r>
              <a:rPr lang="pl-PL" b="1" dirty="0">
                <a:solidFill>
                  <a:srgbClr val="C00000"/>
                </a:solidFill>
              </a:rPr>
              <a:t>MA SENIOR RESEARCHERA</a:t>
            </a:r>
            <a:r>
              <a:rPr lang="pl-PL" b="1" dirty="0" smtClean="0">
                <a:solidFill>
                  <a:srgbClr val="C00000"/>
                </a:solidFill>
              </a:rPr>
              <a:t>!</a:t>
            </a:r>
            <a:endParaRPr lang="pl-P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216370"/>
          </a:xfrm>
        </p:spPr>
        <p:txBody>
          <a:bodyPr>
            <a:normAutofit fontScale="90000"/>
          </a:bodyPr>
          <a:lstStyle/>
          <a:p>
            <a:r>
              <a:rPr lang="pl-PL" dirty="0"/>
              <a:t>wynagrodzenie etatowe – </a:t>
            </a:r>
            <a:r>
              <a:rPr lang="pl-PL" dirty="0" smtClean="0"/>
              <a:t>senior </a:t>
            </a:r>
            <a:r>
              <a:rPr lang="pl-PL" dirty="0" err="1" smtClean="0"/>
              <a:t>researcher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74" y="1214154"/>
            <a:ext cx="10364452" cy="3424107"/>
          </a:xfrm>
        </p:spPr>
        <p:txBody>
          <a:bodyPr/>
          <a:lstStyle/>
          <a:p>
            <a:pPr marL="0" indent="0">
              <a:buNone/>
            </a:pPr>
            <a:r>
              <a:rPr lang="pl-PL" b="1" cap="none" dirty="0" smtClean="0"/>
              <a:t>Senior </a:t>
            </a:r>
            <a:r>
              <a:rPr lang="pl-PL" b="1" cap="none" dirty="0" err="1" smtClean="0"/>
              <a:t>researcher</a:t>
            </a:r>
            <a:r>
              <a:rPr lang="pl-PL" b="1" cap="none" dirty="0" smtClean="0"/>
              <a:t> </a:t>
            </a:r>
            <a:r>
              <a:rPr lang="pl-PL" dirty="0"/>
              <a:t>–</a:t>
            </a:r>
            <a:r>
              <a:rPr lang="pl-PL" b="1" cap="none" dirty="0" smtClean="0"/>
              <a:t> </a:t>
            </a:r>
            <a:r>
              <a:rPr lang="pl-PL" cap="none" dirty="0" smtClean="0"/>
              <a:t>stanowisko </a:t>
            </a:r>
            <a:r>
              <a:rPr lang="pl-PL" b="1" cap="none" dirty="0" smtClean="0">
                <a:solidFill>
                  <a:srgbClr val="FF0000"/>
                </a:solidFill>
              </a:rPr>
              <a:t>współfinansowane</a:t>
            </a:r>
            <a:r>
              <a:rPr lang="pl-PL" cap="none" dirty="0" smtClean="0"/>
              <a:t> </a:t>
            </a:r>
            <a:r>
              <a:rPr lang="pl-PL" cap="none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cap="none" dirty="0" smtClean="0"/>
              <a:t>środki z budżetu projektu (</a:t>
            </a:r>
            <a:r>
              <a:rPr lang="pl-PL" b="1" cap="none" dirty="0" smtClean="0"/>
              <a:t>NCN</a:t>
            </a:r>
            <a:r>
              <a:rPr lang="pl-PL" cap="none" dirty="0" smtClean="0"/>
              <a:t>) i </a:t>
            </a:r>
            <a:r>
              <a:rPr lang="pl-PL" b="1" cap="none" dirty="0" smtClean="0"/>
              <a:t>UW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5" y="2450037"/>
            <a:ext cx="10058400" cy="2179319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555965" y="1697154"/>
            <a:ext cx="10890250" cy="864012"/>
            <a:chOff x="1033987" y="1972148"/>
            <a:chExt cx="10890250" cy="864012"/>
          </a:xfrm>
        </p:grpSpPr>
        <p:sp>
          <p:nvSpPr>
            <p:cNvPr id="8" name="pole tekstowe 7"/>
            <p:cNvSpPr txBox="1"/>
            <p:nvPr/>
          </p:nvSpPr>
          <p:spPr>
            <a:xfrm>
              <a:off x="1510237" y="2128274"/>
              <a:ext cx="1041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Dokumentacja grantowa -&gt; Koszty w projektach </a:t>
              </a:r>
              <a:r>
                <a:rPr lang="pl-PL" sz="2000" i="1" dirty="0"/>
                <a:t>NCN </a:t>
              </a:r>
              <a:r>
                <a:rPr lang="pl-PL" sz="2000" i="1" dirty="0" smtClean="0"/>
                <a:t>-&gt; Wynagrodzenia </a:t>
              </a:r>
              <a:r>
                <a:rPr lang="pl-PL" sz="2000" i="1" dirty="0"/>
                <a:t>etatowe</a:t>
              </a:r>
              <a:endParaRPr lang="pl-PL" sz="2000" dirty="0"/>
            </a:p>
            <a:p>
              <a:endParaRPr lang="pl-PL" sz="2000" dirty="0"/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987" y="1972148"/>
              <a:ext cx="476250" cy="628650"/>
            </a:xfrm>
            <a:prstGeom prst="rect">
              <a:avLst/>
            </a:prstGeom>
          </p:spPr>
        </p:pic>
      </p:grpSp>
      <p:sp>
        <p:nvSpPr>
          <p:cNvPr id="10" name="pole tekstowe 9"/>
          <p:cNvSpPr txBox="1"/>
          <p:nvPr/>
        </p:nvSpPr>
        <p:spPr>
          <a:xfrm>
            <a:off x="10779940" y="2439972"/>
            <a:ext cx="1311965" cy="646331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70 tys./rok NCN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0790231" y="3683415"/>
            <a:ext cx="1311965" cy="646331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70 tys./rok UW</a:t>
            </a:r>
            <a:endParaRPr lang="pl-PL" dirty="0"/>
          </a:p>
        </p:txBody>
      </p:sp>
      <p:sp>
        <p:nvSpPr>
          <p:cNvPr id="12" name="Znak plus 11"/>
          <p:cNvSpPr/>
          <p:nvPr/>
        </p:nvSpPr>
        <p:spPr>
          <a:xfrm>
            <a:off x="11249620" y="3211898"/>
            <a:ext cx="287883" cy="34592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ówna się 12"/>
          <p:cNvSpPr/>
          <p:nvPr/>
        </p:nvSpPr>
        <p:spPr>
          <a:xfrm>
            <a:off x="11217384" y="4477797"/>
            <a:ext cx="343931" cy="25179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0654121" y="4877639"/>
            <a:ext cx="1514335" cy="646331"/>
          </a:xfrm>
          <a:prstGeom prst="rect">
            <a:avLst/>
          </a:prstGeom>
          <a:solidFill>
            <a:schemeClr val="accent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140 tys./rok</a:t>
            </a:r>
          </a:p>
          <a:p>
            <a:r>
              <a:rPr lang="pl-PL" dirty="0" smtClean="0"/>
              <a:t>(jak post-</a:t>
            </a:r>
            <a:r>
              <a:rPr lang="pl-PL" dirty="0" err="1" smtClean="0"/>
              <a:t>doc</a:t>
            </a:r>
            <a:r>
              <a:rPr lang="pl-PL" dirty="0" smtClean="0"/>
              <a:t>) 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55965" y="5461364"/>
            <a:ext cx="594036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pl-PL" dirty="0" smtClean="0"/>
              <a:t>Mniej mies. pracy – proporcjonalnie mniejsze wynagrodzenie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00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1498" y="155189"/>
            <a:ext cx="10364451" cy="67894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wynagrodzenie DODATKOWE</a:t>
            </a:r>
            <a:endParaRPr lang="pl-PL" sz="4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49217" y="1126632"/>
            <a:ext cx="102567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800" dirty="0" smtClean="0"/>
              <a:t>Dla następujących osób: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k</a:t>
            </a:r>
            <a:r>
              <a:rPr lang="pl-PL" sz="2800" dirty="0" smtClean="0"/>
              <a:t>ierownik projektu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/>
              <a:t>p</a:t>
            </a:r>
            <a:r>
              <a:rPr lang="pl-PL" sz="2800" dirty="0" smtClean="0"/>
              <a:t>ozostali członkowie zespołu</a:t>
            </a:r>
          </a:p>
          <a:p>
            <a:pPr marL="628650"/>
            <a:r>
              <a:rPr lang="pl-PL" sz="2500" b="1" dirty="0" smtClean="0"/>
              <a:t>a) </a:t>
            </a:r>
            <a:r>
              <a:rPr lang="pl-PL" sz="2500" dirty="0" smtClean="0"/>
              <a:t>osoby, których kierownik nie zatrudnia na </a:t>
            </a:r>
            <a:br>
              <a:rPr lang="pl-PL" sz="2500" dirty="0" smtClean="0"/>
            </a:br>
            <a:r>
              <a:rPr lang="pl-PL" sz="2500" dirty="0" smtClean="0"/>
              <a:t>stanowisku pełnoetatowym (</a:t>
            </a:r>
            <a:r>
              <a:rPr lang="pl-PL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≠ PD, </a:t>
            </a:r>
            <a:r>
              <a:rPr lang="pl-PL" sz="2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SrR</a:t>
            </a:r>
            <a:r>
              <a:rPr lang="pl-PL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28650">
              <a:spcBef>
                <a:spcPts val="600"/>
              </a:spcBef>
              <a:spcAft>
                <a:spcPts val="1200"/>
              </a:spcAft>
            </a:pPr>
            <a:r>
              <a:rPr lang="pl-PL" sz="2500" b="1" dirty="0" smtClean="0"/>
              <a:t>b) </a:t>
            </a:r>
            <a:r>
              <a:rPr lang="pl-PL" sz="2500" dirty="0" smtClean="0"/>
              <a:t>osoby, które </a:t>
            </a:r>
            <a:r>
              <a:rPr lang="pl-PL" sz="2500" dirty="0"/>
              <a:t>nie są studentami i </a:t>
            </a:r>
            <a:r>
              <a:rPr lang="pl-PL" sz="2500" dirty="0" smtClean="0"/>
              <a:t>doktorantami </a:t>
            </a:r>
            <a:br>
              <a:rPr lang="pl-PL" sz="2500" dirty="0" smtClean="0"/>
            </a:br>
            <a:r>
              <a:rPr lang="pl-PL" sz="2500" dirty="0" smtClean="0"/>
              <a:t>(mają osobną pulę wynagrodzeń)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lvl="1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22852" y="4943061"/>
            <a:ext cx="1106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867776" y="2222135"/>
            <a:ext cx="30527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Forma zatrudnienia:</a:t>
            </a: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dirty="0"/>
              <a:t>umowa o pracę (cały etat/częściowy)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l-PL" dirty="0"/>
              <a:t> umowa </a:t>
            </a:r>
            <a:r>
              <a:rPr lang="pl-PL" dirty="0" smtClean="0"/>
              <a:t>cywilnoprawna </a:t>
            </a:r>
            <a:br>
              <a:rPr lang="pl-PL" dirty="0" smtClean="0"/>
            </a:br>
            <a:r>
              <a:rPr lang="pl-PL" dirty="0" smtClean="0"/>
              <a:t>(najczęstsza forma zapłaty na WPL dla </a:t>
            </a:r>
            <a:r>
              <a:rPr lang="pl-PL" b="1" dirty="0" smtClean="0"/>
              <a:t>pracowników </a:t>
            </a:r>
            <a:r>
              <a:rPr lang="pl-PL" b="1" dirty="0"/>
              <a:t>spoza </a:t>
            </a:r>
            <a:r>
              <a:rPr lang="pl-PL" b="1" dirty="0" smtClean="0"/>
              <a:t>UW)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b="1" dirty="0" smtClean="0"/>
          </a:p>
          <a:p>
            <a:r>
              <a:rPr lang="pl-PL" b="1" dirty="0" smtClean="0"/>
              <a:t>Pracownicy UW</a:t>
            </a:r>
            <a:r>
              <a:rPr lang="pl-PL" dirty="0" smtClean="0"/>
              <a:t>, którzy mają umowę o pracę (pełen lub częściowy etat) 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l-PL" dirty="0" smtClean="0"/>
              <a:t> wynagrodzenie uzup.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5" name="Nawias klamrowy zamykający 4"/>
          <p:cNvSpPr/>
          <p:nvPr/>
        </p:nvSpPr>
        <p:spPr>
          <a:xfrm>
            <a:off x="7718730" y="1571008"/>
            <a:ext cx="980660" cy="292767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bjaśnienie liniowe 1 14"/>
          <p:cNvSpPr/>
          <p:nvPr/>
        </p:nvSpPr>
        <p:spPr>
          <a:xfrm>
            <a:off x="9528541" y="351381"/>
            <a:ext cx="2584573" cy="710412"/>
          </a:xfrm>
          <a:prstGeom prst="borderCallout1">
            <a:avLst>
              <a:gd name="adj1" fmla="val 54223"/>
              <a:gd name="adj2" fmla="val -133"/>
              <a:gd name="adj3" fmla="val 284708"/>
              <a:gd name="adj4" fmla="val -218846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500" dirty="0" smtClean="0">
                <a:solidFill>
                  <a:schemeClr val="tx1"/>
                </a:solidFill>
              </a:rPr>
              <a:t>We wniosku os. określona jako Wykonawca_1, Wykonawca_2… </a:t>
            </a:r>
            <a:endParaRPr lang="pl-PL" sz="1500" dirty="0">
              <a:solidFill>
                <a:schemeClr val="tx1"/>
              </a:solidFill>
            </a:endParaRPr>
          </a:p>
        </p:txBody>
      </p:sp>
      <p:sp>
        <p:nvSpPr>
          <p:cNvPr id="8" name="Objaśnienie liniowe 1 7"/>
          <p:cNvSpPr/>
          <p:nvPr/>
        </p:nvSpPr>
        <p:spPr>
          <a:xfrm>
            <a:off x="416080" y="5533809"/>
            <a:ext cx="8018559" cy="1064726"/>
          </a:xfrm>
          <a:prstGeom prst="borderCallout1">
            <a:avLst>
              <a:gd name="adj1" fmla="val -1697"/>
              <a:gd name="adj2" fmla="val 46795"/>
              <a:gd name="adj3" fmla="val -62533"/>
              <a:gd name="adj4" fmla="val 47679"/>
            </a:avLst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Przy wyliczaniu budżetu wynagrodzeń dodatkowych nie bierzemy pod </a:t>
            </a:r>
            <a:r>
              <a:rPr lang="pl-PL" dirty="0" smtClean="0">
                <a:solidFill>
                  <a:schemeClr val="tx1"/>
                </a:solidFill>
              </a:rPr>
              <a:t>uwagę: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PD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dirty="0" err="1">
                <a:solidFill>
                  <a:schemeClr val="tx1"/>
                </a:solidFill>
              </a:rPr>
              <a:t>SrR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(wynagrodzenia etat.)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/>
                </a:solidFill>
              </a:rPr>
              <a:t>studentów/doktorantów (wynagrodzenia i stypendia dla studentów/doktorantów).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Owal 6"/>
          <p:cNvSpPr/>
          <p:nvPr/>
        </p:nvSpPr>
        <p:spPr>
          <a:xfrm>
            <a:off x="1491188" y="2694121"/>
            <a:ext cx="6059156" cy="2183761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8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73532"/>
            <a:ext cx="10364451" cy="678942"/>
          </a:xfrm>
        </p:spPr>
        <p:txBody>
          <a:bodyPr>
            <a:normAutofit/>
          </a:bodyPr>
          <a:lstStyle/>
          <a:p>
            <a:r>
              <a:rPr lang="pl-PL" sz="3200" dirty="0"/>
              <a:t>Wyliczanie budżetu wynagrodzeń </a:t>
            </a:r>
            <a:r>
              <a:rPr lang="pl-PL" sz="3200" dirty="0" err="1"/>
              <a:t>DODATKOWych</a:t>
            </a:r>
            <a:endParaRPr lang="pl-PL" sz="4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49412" y="5204973"/>
            <a:ext cx="10256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OSOBNE pule </a:t>
            </a:r>
            <a:r>
              <a:rPr lang="pl-PL" b="1" dirty="0">
                <a:solidFill>
                  <a:srgbClr val="C00000"/>
                </a:solidFill>
              </a:rPr>
              <a:t>pieniędzy</a:t>
            </a:r>
            <a:r>
              <a:rPr lang="pl-PL" b="1" dirty="0" smtClean="0">
                <a:solidFill>
                  <a:srgbClr val="C00000"/>
                </a:solidFill>
              </a:rPr>
              <a:t>!</a:t>
            </a:r>
          </a:p>
          <a:p>
            <a:pPr algn="ctr"/>
            <a:endParaRPr lang="pl-PL" b="1" dirty="0" smtClean="0">
              <a:solidFill>
                <a:srgbClr val="C00000"/>
              </a:solidFill>
            </a:endParaRPr>
          </a:p>
          <a:p>
            <a:pPr algn="ctr"/>
            <a:endParaRPr lang="pl-PL" b="1" dirty="0">
              <a:solidFill>
                <a:srgbClr val="C00000"/>
              </a:solidFill>
            </a:endParaRPr>
          </a:p>
          <a:p>
            <a:pPr algn="ctr"/>
            <a:r>
              <a:rPr lang="pl-PL" b="1" dirty="0" smtClean="0">
                <a:solidFill>
                  <a:srgbClr val="C00000"/>
                </a:solidFill>
              </a:rPr>
              <a:t>WAŻNE DLA OBLICZANIA BUDŻETU WYNAGRODZEŃ DODATKOWYCH</a:t>
            </a:r>
          </a:p>
        </p:txBody>
      </p:sp>
      <p:grpSp>
        <p:nvGrpSpPr>
          <p:cNvPr id="11" name="Grupa 10"/>
          <p:cNvGrpSpPr/>
          <p:nvPr/>
        </p:nvGrpSpPr>
        <p:grpSpPr>
          <a:xfrm>
            <a:off x="491986" y="752474"/>
            <a:ext cx="11208027" cy="3915030"/>
            <a:chOff x="303143" y="2522501"/>
            <a:chExt cx="11208027" cy="391503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143" y="2522501"/>
              <a:ext cx="3773557" cy="3773557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157" y="2522502"/>
              <a:ext cx="3773557" cy="3773557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7613" y="2522502"/>
              <a:ext cx="3773557" cy="3773557"/>
            </a:xfrm>
            <a:prstGeom prst="rect">
              <a:avLst/>
            </a:prstGeom>
          </p:spPr>
        </p:pic>
        <p:sp>
          <p:nvSpPr>
            <p:cNvPr id="5" name="pole tekstowe 4"/>
            <p:cNvSpPr txBox="1"/>
            <p:nvPr/>
          </p:nvSpPr>
          <p:spPr>
            <a:xfrm>
              <a:off x="781878" y="5791200"/>
              <a:ext cx="2981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/>
                <a:t>w</a:t>
              </a:r>
              <a:r>
                <a:rPr lang="pl-PL" b="1" dirty="0" smtClean="0"/>
                <a:t>ynagrodzenia etatowe</a:t>
              </a:r>
            </a:p>
            <a:p>
              <a:pPr algn="ctr"/>
              <a:r>
                <a:rPr lang="pl-PL" dirty="0"/>
                <a:t>k</a:t>
              </a:r>
              <a:r>
                <a:rPr lang="pl-PL" dirty="0" smtClean="0"/>
                <a:t>ierownik (</a:t>
              </a:r>
              <a:r>
                <a:rPr lang="pl-PL" dirty="0" err="1" smtClean="0"/>
                <a:t>bad</a:t>
              </a:r>
              <a:r>
                <a:rPr lang="pl-PL" dirty="0" smtClean="0"/>
                <a:t>.)/PD/</a:t>
              </a:r>
              <a:r>
                <a:rPr lang="pl-PL" dirty="0" err="1" smtClean="0"/>
                <a:t>SrR</a:t>
              </a:r>
              <a:endParaRPr lang="pl-PL" dirty="0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4578627" y="5791199"/>
              <a:ext cx="3347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/>
                <a:t>w</a:t>
              </a:r>
              <a:r>
                <a:rPr lang="pl-PL" b="1" dirty="0" smtClean="0"/>
                <a:t>ynagrodzenia dodatkowe</a:t>
              </a:r>
            </a:p>
            <a:p>
              <a:pPr algn="ctr"/>
              <a:r>
                <a:rPr lang="pl-PL" dirty="0"/>
                <a:t>k</a:t>
              </a:r>
              <a:r>
                <a:rPr lang="pl-PL" dirty="0" smtClean="0"/>
                <a:t>ierownik (</a:t>
              </a:r>
              <a:r>
                <a:rPr lang="pl-PL" dirty="0" err="1" smtClean="0"/>
                <a:t>bad</a:t>
              </a:r>
              <a:r>
                <a:rPr lang="pl-PL" dirty="0" smtClean="0"/>
                <a:t>.-</a:t>
              </a:r>
              <a:r>
                <a:rPr lang="pl-PL" dirty="0" err="1" smtClean="0"/>
                <a:t>dyd</a:t>
              </a:r>
              <a:r>
                <a:rPr lang="pl-PL" dirty="0" smtClean="0"/>
                <a:t>.)/wykonawcy</a:t>
              </a:r>
              <a:endParaRPr lang="pl-PL" dirty="0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8239540" y="5791199"/>
              <a:ext cx="2981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/>
                <a:t>s</a:t>
              </a:r>
              <a:r>
                <a:rPr lang="pl-PL" b="1" dirty="0" smtClean="0"/>
                <a:t>typendia</a:t>
              </a:r>
              <a:endParaRPr lang="pl-PL" dirty="0" smtClean="0"/>
            </a:p>
            <a:p>
              <a:pPr algn="ctr"/>
              <a:r>
                <a:rPr lang="pl-PL" dirty="0"/>
                <a:t>s</a:t>
              </a:r>
              <a:r>
                <a:rPr lang="pl-PL" dirty="0" smtClean="0"/>
                <a:t>tudenci i doktoranci</a:t>
              </a:r>
              <a:endParaRPr lang="pl-PL" dirty="0"/>
            </a:p>
          </p:txBody>
        </p:sp>
      </p:grpSp>
      <p:sp>
        <p:nvSpPr>
          <p:cNvPr id="3" name="Strzałka w dół 2"/>
          <p:cNvSpPr/>
          <p:nvPr/>
        </p:nvSpPr>
        <p:spPr>
          <a:xfrm>
            <a:off x="5955631" y="5591626"/>
            <a:ext cx="360948" cy="427021"/>
          </a:xfrm>
          <a:prstGeom prst="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2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73532"/>
            <a:ext cx="10364451" cy="67894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Wyliczanie budżetu wynagrodzeń </a:t>
            </a:r>
            <a:r>
              <a:rPr lang="pl-PL" sz="3200" dirty="0" err="1" smtClean="0"/>
              <a:t>DODATKOWych</a:t>
            </a:r>
            <a:endParaRPr lang="pl-PL" sz="4400" dirty="0"/>
          </a:p>
        </p:txBody>
      </p:sp>
      <p:grpSp>
        <p:nvGrpSpPr>
          <p:cNvPr id="12" name="Grupa 11"/>
          <p:cNvGrpSpPr/>
          <p:nvPr/>
        </p:nvGrpSpPr>
        <p:grpSpPr>
          <a:xfrm>
            <a:off x="1301750" y="752474"/>
            <a:ext cx="10890250" cy="864012"/>
            <a:chOff x="1033987" y="1972148"/>
            <a:chExt cx="10890250" cy="864012"/>
          </a:xfrm>
        </p:grpSpPr>
        <p:sp>
          <p:nvSpPr>
            <p:cNvPr id="13" name="pole tekstowe 12"/>
            <p:cNvSpPr txBox="1"/>
            <p:nvPr/>
          </p:nvSpPr>
          <p:spPr>
            <a:xfrm>
              <a:off x="1510237" y="2128274"/>
              <a:ext cx="1041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Dokumentacja grantowa -&gt; Koszty w projektach </a:t>
              </a:r>
              <a:r>
                <a:rPr lang="pl-PL" sz="2000" i="1" dirty="0"/>
                <a:t>NCN </a:t>
              </a:r>
              <a:r>
                <a:rPr lang="pl-PL" sz="2000" i="1" dirty="0" smtClean="0"/>
                <a:t>-&gt; </a:t>
              </a:r>
              <a:r>
                <a:rPr lang="pl-PL" sz="2000" i="1" dirty="0"/>
                <a:t>Wynagrodzenia </a:t>
              </a:r>
              <a:r>
                <a:rPr lang="pl-PL" sz="2000" i="1" dirty="0" smtClean="0"/>
                <a:t>dodatkowe</a:t>
              </a:r>
              <a:endParaRPr lang="pl-PL" sz="2000" dirty="0"/>
            </a:p>
            <a:p>
              <a:endParaRPr lang="pl-PL" sz="2000" dirty="0"/>
            </a:p>
          </p:txBody>
        </p:sp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987" y="1972148"/>
              <a:ext cx="476250" cy="628650"/>
            </a:xfrm>
            <a:prstGeom prst="rect">
              <a:avLst/>
            </a:prstGeom>
          </p:spPr>
        </p:pic>
      </p:grp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66" y="1475728"/>
            <a:ext cx="10505937" cy="4337041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56129" y="2339740"/>
            <a:ext cx="10065011" cy="2171015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bjaśnienie liniowe 1 19"/>
          <p:cNvSpPr/>
          <p:nvPr/>
        </p:nvSpPr>
        <p:spPr>
          <a:xfrm>
            <a:off x="10859883" y="1298618"/>
            <a:ext cx="1255812" cy="827112"/>
          </a:xfrm>
          <a:prstGeom prst="borderCallout1">
            <a:avLst>
              <a:gd name="adj1" fmla="val 54223"/>
              <a:gd name="adj2" fmla="val -133"/>
              <a:gd name="adj3" fmla="val 231082"/>
              <a:gd name="adj4" fmla="val -557341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500" dirty="0">
                <a:solidFill>
                  <a:schemeClr val="tx1"/>
                </a:solidFill>
              </a:rPr>
              <a:t>k</a:t>
            </a:r>
            <a:r>
              <a:rPr lang="pl-PL" sz="1500" dirty="0" smtClean="0">
                <a:solidFill>
                  <a:schemeClr val="tx1"/>
                </a:solidFill>
              </a:rPr>
              <a:t>ier. będący pracownikiem UW (w. uzup.)</a:t>
            </a:r>
            <a:endParaRPr lang="pl-PL" sz="1500" dirty="0">
              <a:solidFill>
                <a:schemeClr val="tx1"/>
              </a:solidFill>
            </a:endParaRPr>
          </a:p>
        </p:txBody>
      </p:sp>
      <p:sp>
        <p:nvSpPr>
          <p:cNvPr id="21" name="Objaśnienie liniowe 1 20"/>
          <p:cNvSpPr/>
          <p:nvPr/>
        </p:nvSpPr>
        <p:spPr>
          <a:xfrm>
            <a:off x="10724017" y="2499212"/>
            <a:ext cx="1420210" cy="1080731"/>
          </a:xfrm>
          <a:prstGeom prst="borderCallout1">
            <a:avLst>
              <a:gd name="adj1" fmla="val 54223"/>
              <a:gd name="adj2" fmla="val -133"/>
              <a:gd name="adj3" fmla="val 92859"/>
              <a:gd name="adj4" fmla="val -11400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500" dirty="0">
                <a:solidFill>
                  <a:schemeClr val="tx1"/>
                </a:solidFill>
              </a:rPr>
              <a:t>k</a:t>
            </a:r>
            <a:r>
              <a:rPr lang="pl-PL" sz="1500" dirty="0" smtClean="0">
                <a:solidFill>
                  <a:schemeClr val="tx1"/>
                </a:solidFill>
              </a:rPr>
              <a:t>ier. UW </a:t>
            </a:r>
            <a:r>
              <a:rPr lang="pl-PL" sz="1500" dirty="0">
                <a:solidFill>
                  <a:schemeClr val="tx1"/>
                </a:solidFill>
              </a:rPr>
              <a:t>(w.uz</a:t>
            </a:r>
            <a:r>
              <a:rPr lang="pl-PL" sz="1500" dirty="0" smtClean="0">
                <a:solidFill>
                  <a:schemeClr val="tx1"/>
                </a:solidFill>
              </a:rPr>
              <a:t>.) </a:t>
            </a:r>
            <a:r>
              <a:rPr lang="pl-PL" sz="1500" dirty="0">
                <a:solidFill>
                  <a:schemeClr val="tx1"/>
                </a:solidFill>
              </a:rPr>
              <a:t>+ Wykonawca_1</a:t>
            </a:r>
            <a:br>
              <a:rPr lang="pl-PL" sz="1500" dirty="0">
                <a:solidFill>
                  <a:schemeClr val="tx1"/>
                </a:solidFill>
              </a:rPr>
            </a:br>
            <a:r>
              <a:rPr lang="pl-PL" sz="1500" dirty="0">
                <a:solidFill>
                  <a:schemeClr val="tx1"/>
                </a:solidFill>
              </a:rPr>
              <a:t>(w.uz./um</a:t>
            </a:r>
            <a:r>
              <a:rPr lang="pl-PL" sz="1500" dirty="0" smtClean="0">
                <a:solidFill>
                  <a:schemeClr val="tx1"/>
                </a:solidFill>
              </a:rPr>
              <a:t>.)</a:t>
            </a:r>
            <a:endParaRPr lang="pl-PL" sz="1500" dirty="0">
              <a:solidFill>
                <a:schemeClr val="tx1"/>
              </a:solidFill>
            </a:endParaRPr>
          </a:p>
        </p:txBody>
      </p:sp>
      <p:sp>
        <p:nvSpPr>
          <p:cNvPr id="22" name="Objaśnienie liniowe 1 21"/>
          <p:cNvSpPr/>
          <p:nvPr/>
        </p:nvSpPr>
        <p:spPr>
          <a:xfrm>
            <a:off x="10770135" y="4085153"/>
            <a:ext cx="1374092" cy="1727616"/>
          </a:xfrm>
          <a:prstGeom prst="borderCallout1">
            <a:avLst>
              <a:gd name="adj1" fmla="val 54223"/>
              <a:gd name="adj2" fmla="val -133"/>
              <a:gd name="adj3" fmla="val 6386"/>
              <a:gd name="adj4" fmla="val -168693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500" dirty="0">
                <a:solidFill>
                  <a:schemeClr val="tx1"/>
                </a:solidFill>
              </a:rPr>
              <a:t>k</a:t>
            </a:r>
            <a:r>
              <a:rPr lang="pl-PL" sz="1500" dirty="0" smtClean="0">
                <a:solidFill>
                  <a:schemeClr val="tx1"/>
                </a:solidFill>
              </a:rPr>
              <a:t>ier. będący prac. UW + Wykonawca_1</a:t>
            </a:r>
            <a:br>
              <a:rPr lang="pl-PL" sz="1500" dirty="0" smtClean="0">
                <a:solidFill>
                  <a:schemeClr val="tx1"/>
                </a:solidFill>
              </a:rPr>
            </a:br>
            <a:r>
              <a:rPr lang="pl-PL" sz="1500" dirty="0" smtClean="0">
                <a:solidFill>
                  <a:schemeClr val="tx1"/>
                </a:solidFill>
              </a:rPr>
              <a:t>Wykonawca_2</a:t>
            </a:r>
            <a:br>
              <a:rPr lang="pl-PL" sz="1500" dirty="0" smtClean="0">
                <a:solidFill>
                  <a:schemeClr val="tx1"/>
                </a:solidFill>
              </a:rPr>
            </a:br>
            <a:r>
              <a:rPr lang="pl-PL" sz="1500" dirty="0">
                <a:solidFill>
                  <a:schemeClr val="tx1"/>
                </a:solidFill>
              </a:rPr>
              <a:t>+….?</a:t>
            </a:r>
            <a:br>
              <a:rPr lang="pl-PL" sz="1500" dirty="0">
                <a:solidFill>
                  <a:schemeClr val="tx1"/>
                </a:solidFill>
              </a:rPr>
            </a:br>
            <a:r>
              <a:rPr lang="pl-PL" sz="1500" dirty="0">
                <a:solidFill>
                  <a:schemeClr val="tx1"/>
                </a:solidFill>
              </a:rPr>
              <a:t>(w.uz./um</a:t>
            </a:r>
            <a:r>
              <a:rPr lang="pl-PL" sz="1500" dirty="0" smtClean="0">
                <a:solidFill>
                  <a:schemeClr val="tx1"/>
                </a:solidFill>
              </a:rPr>
              <a:t>.)</a:t>
            </a:r>
            <a:endParaRPr lang="pl-PL" sz="1500" dirty="0">
              <a:solidFill>
                <a:schemeClr val="tx1"/>
              </a:solidFill>
            </a:endParaRPr>
          </a:p>
        </p:txBody>
      </p:sp>
      <p:sp>
        <p:nvSpPr>
          <p:cNvPr id="11" name="Objaśnienie liniowe 1 10"/>
          <p:cNvSpPr/>
          <p:nvPr/>
        </p:nvSpPr>
        <p:spPr>
          <a:xfrm>
            <a:off x="7708625" y="6153746"/>
            <a:ext cx="3569601" cy="523036"/>
          </a:xfrm>
          <a:prstGeom prst="borderCallout1">
            <a:avLst>
              <a:gd name="adj1" fmla="val 54223"/>
              <a:gd name="adj2" fmla="val -133"/>
              <a:gd name="adj3" fmla="val -132310"/>
              <a:gd name="adj4" fmla="val -5859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500" dirty="0">
                <a:solidFill>
                  <a:schemeClr val="tx1"/>
                </a:solidFill>
              </a:rPr>
              <a:t>k</a:t>
            </a:r>
            <a:r>
              <a:rPr lang="pl-PL" sz="1500" dirty="0" smtClean="0">
                <a:solidFill>
                  <a:schemeClr val="tx1"/>
                </a:solidFill>
              </a:rPr>
              <a:t>ier. (w. etat.) + Wykonawca/y (w.uz./um.)</a:t>
            </a:r>
            <a:endParaRPr lang="pl-PL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73532"/>
            <a:ext cx="10364451" cy="67894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Wyliczanie budżetu wynagrodzeń </a:t>
            </a:r>
            <a:r>
              <a:rPr lang="pl-PL" sz="3200" dirty="0" err="1" smtClean="0"/>
              <a:t>DODATKOWych</a:t>
            </a:r>
            <a:endParaRPr lang="pl-PL" sz="4400" dirty="0"/>
          </a:p>
        </p:txBody>
      </p:sp>
      <p:grpSp>
        <p:nvGrpSpPr>
          <p:cNvPr id="12" name="Grupa 11"/>
          <p:cNvGrpSpPr/>
          <p:nvPr/>
        </p:nvGrpSpPr>
        <p:grpSpPr>
          <a:xfrm>
            <a:off x="1301750" y="752474"/>
            <a:ext cx="10890250" cy="864012"/>
            <a:chOff x="1033987" y="1972148"/>
            <a:chExt cx="10890250" cy="864012"/>
          </a:xfrm>
        </p:grpSpPr>
        <p:sp>
          <p:nvSpPr>
            <p:cNvPr id="13" name="pole tekstowe 12"/>
            <p:cNvSpPr txBox="1"/>
            <p:nvPr/>
          </p:nvSpPr>
          <p:spPr>
            <a:xfrm>
              <a:off x="1510237" y="2128274"/>
              <a:ext cx="1041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Dokumentacja grantowa -&gt; Koszty w projektach </a:t>
              </a:r>
              <a:r>
                <a:rPr lang="pl-PL" sz="2000" i="1" dirty="0"/>
                <a:t>NCN </a:t>
              </a:r>
              <a:r>
                <a:rPr lang="pl-PL" sz="2000" i="1" dirty="0" smtClean="0"/>
                <a:t>-&gt; </a:t>
              </a:r>
              <a:r>
                <a:rPr lang="pl-PL" sz="2000" i="1" dirty="0"/>
                <a:t>Wynagrodzenia </a:t>
              </a:r>
              <a:r>
                <a:rPr lang="pl-PL" sz="2000" i="1" dirty="0" smtClean="0"/>
                <a:t>dodatkowe</a:t>
              </a:r>
              <a:endParaRPr lang="pl-PL" sz="2000" dirty="0"/>
            </a:p>
            <a:p>
              <a:endParaRPr lang="pl-PL" sz="2000" dirty="0"/>
            </a:p>
          </p:txBody>
        </p:sp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987" y="1972148"/>
              <a:ext cx="476250" cy="628650"/>
            </a:xfrm>
            <a:prstGeom prst="rect">
              <a:avLst/>
            </a:prstGeom>
          </p:spPr>
        </p:pic>
      </p:grp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2" y="1616486"/>
            <a:ext cx="10688935" cy="3569663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64024" y="2480498"/>
            <a:ext cx="10194878" cy="178021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bjaśnienie liniowe 1 9"/>
          <p:cNvSpPr/>
          <p:nvPr/>
        </p:nvSpPr>
        <p:spPr>
          <a:xfrm>
            <a:off x="10882942" y="1926322"/>
            <a:ext cx="1183650" cy="827112"/>
          </a:xfrm>
          <a:prstGeom prst="borderCallout1">
            <a:avLst>
              <a:gd name="adj1" fmla="val 54223"/>
              <a:gd name="adj2" fmla="val -133"/>
              <a:gd name="adj3" fmla="val 161780"/>
              <a:gd name="adj4" fmla="val -540046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500" dirty="0">
                <a:solidFill>
                  <a:schemeClr val="tx1"/>
                </a:solidFill>
              </a:rPr>
              <a:t>k</a:t>
            </a:r>
            <a:r>
              <a:rPr lang="pl-PL" sz="1500" dirty="0" smtClean="0">
                <a:solidFill>
                  <a:schemeClr val="tx1"/>
                </a:solidFill>
              </a:rPr>
              <a:t>ier. będący prac. UW</a:t>
            </a:r>
            <a:endParaRPr lang="pl-PL" sz="1500" dirty="0">
              <a:solidFill>
                <a:schemeClr val="tx1"/>
              </a:solidFill>
            </a:endParaRPr>
          </a:p>
        </p:txBody>
      </p:sp>
      <p:sp>
        <p:nvSpPr>
          <p:cNvPr id="16" name="Objaśnienie liniowe 1 15"/>
          <p:cNvSpPr/>
          <p:nvPr/>
        </p:nvSpPr>
        <p:spPr>
          <a:xfrm>
            <a:off x="10817908" y="3613512"/>
            <a:ext cx="1374092" cy="1294392"/>
          </a:xfrm>
          <a:prstGeom prst="borderCallout1">
            <a:avLst>
              <a:gd name="adj1" fmla="val 54223"/>
              <a:gd name="adj2" fmla="val -133"/>
              <a:gd name="adj3" fmla="val 20169"/>
              <a:gd name="adj4" fmla="val -144142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500" dirty="0">
                <a:solidFill>
                  <a:schemeClr val="tx1"/>
                </a:solidFill>
              </a:rPr>
              <a:t>k</a:t>
            </a:r>
            <a:r>
              <a:rPr lang="pl-PL" sz="1500" dirty="0" smtClean="0">
                <a:solidFill>
                  <a:schemeClr val="tx1"/>
                </a:solidFill>
              </a:rPr>
              <a:t>ier. będący prac. UW + Wykonawca_1</a:t>
            </a:r>
            <a:br>
              <a:rPr lang="pl-PL" sz="1500" dirty="0" smtClean="0">
                <a:solidFill>
                  <a:schemeClr val="tx1"/>
                </a:solidFill>
              </a:rPr>
            </a:br>
            <a:r>
              <a:rPr lang="pl-PL" sz="1500" dirty="0" smtClean="0">
                <a:solidFill>
                  <a:schemeClr val="tx1"/>
                </a:solidFill>
              </a:rPr>
              <a:t>Wykonawca_2</a:t>
            </a:r>
            <a:br>
              <a:rPr lang="pl-PL" sz="1500" dirty="0" smtClean="0">
                <a:solidFill>
                  <a:schemeClr val="tx1"/>
                </a:solidFill>
              </a:rPr>
            </a:br>
            <a:r>
              <a:rPr lang="pl-PL" sz="1500" dirty="0" smtClean="0">
                <a:solidFill>
                  <a:schemeClr val="tx1"/>
                </a:solidFill>
              </a:rPr>
              <a:t>+….?</a:t>
            </a:r>
            <a:endParaRPr lang="pl-PL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29537" cy="68505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6" name="pole tekstowe 5"/>
          <p:cNvSpPr txBox="1"/>
          <p:nvPr/>
        </p:nvSpPr>
        <p:spPr>
          <a:xfrm>
            <a:off x="10542933" y="1339298"/>
            <a:ext cx="1470993" cy="1200329"/>
          </a:xfrm>
          <a:prstGeom prst="rect">
            <a:avLst/>
          </a:prstGeom>
          <a:solidFill>
            <a:schemeClr val="tx2">
              <a:lumMod val="40000"/>
              <a:lumOff val="6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W Sonacie analogicznie, tylko kwoty inne na mies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6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6502" y="330010"/>
            <a:ext cx="10364451" cy="678942"/>
          </a:xfrm>
        </p:spPr>
        <p:txBody>
          <a:bodyPr>
            <a:normAutofit/>
          </a:bodyPr>
          <a:lstStyle/>
          <a:p>
            <a:r>
              <a:rPr lang="pl-PL" sz="3200" dirty="0"/>
              <a:t>Wyliczanie budżetu wynagrodzeń </a:t>
            </a:r>
            <a:r>
              <a:rPr lang="pl-PL" sz="3200" dirty="0" err="1"/>
              <a:t>DODATKOWych</a:t>
            </a:r>
            <a:endParaRPr lang="pl-PL" sz="4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86" y="1390012"/>
            <a:ext cx="4601530" cy="306768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03658" y="4732651"/>
            <a:ext cx="1169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Kwotami wynagrodzeń można manewrować.</a:t>
            </a:r>
            <a:r>
              <a:rPr lang="pl-PL" sz="2400" dirty="0"/>
              <a:t> </a:t>
            </a:r>
            <a:endParaRPr lang="pl-PL" sz="2400" dirty="0" smtClean="0"/>
          </a:p>
          <a:p>
            <a:pPr algn="ctr"/>
            <a:r>
              <a:rPr lang="pl-PL" sz="2400" dirty="0" smtClean="0"/>
              <a:t>Warto </a:t>
            </a:r>
            <a:r>
              <a:rPr lang="pl-PL" sz="2400" dirty="0"/>
              <a:t>dawać sobie </a:t>
            </a:r>
            <a:r>
              <a:rPr lang="pl-PL" sz="2400" dirty="0" err="1"/>
              <a:t>maksa</a:t>
            </a:r>
            <a:r>
              <a:rPr lang="pl-PL" sz="2400" dirty="0"/>
              <a:t>, jeśli jest to możliwe i uznajemy za zasadne. </a:t>
            </a:r>
            <a:endParaRPr lang="pl-PL" sz="2400" dirty="0" smtClean="0"/>
          </a:p>
          <a:p>
            <a:pPr algn="ctr"/>
            <a:r>
              <a:rPr lang="pl-PL" sz="2400" dirty="0" smtClean="0"/>
              <a:t>Członkowie zespołu powinni dostać tyle, ile pracy w grancie wykonują i przez jak długi czas. </a:t>
            </a:r>
          </a:p>
        </p:txBody>
      </p:sp>
    </p:spTree>
    <p:extLst>
      <p:ext uri="{BB962C8B-B14F-4D97-AF65-F5344CB8AC3E}">
        <p14:creationId xmlns:p14="http://schemas.microsoft.com/office/powerpoint/2010/main" val="33513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842" y="369289"/>
            <a:ext cx="10925529" cy="678942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Wynagrodzenia i stypendia dla studentów i doktorantów</a:t>
            </a:r>
            <a:endParaRPr lang="pl-PL" sz="4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80975" y="4476750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Rodzaje wypłacanych środków: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stypendia doktoranckie </a:t>
            </a:r>
            <a:r>
              <a:rPr lang="pl-PL" sz="2400" dirty="0"/>
              <a:t>dla doktorantów,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stypendia naukowe NCN </a:t>
            </a:r>
            <a:r>
              <a:rPr lang="pl-PL" sz="2400" dirty="0"/>
              <a:t>dla studentów i doktorantów,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wynagrodzenia</a:t>
            </a:r>
            <a:r>
              <a:rPr lang="pl-PL" sz="2400" dirty="0"/>
              <a:t> dla studentów i doktorantów.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915950"/>
            <a:ext cx="12020550" cy="2272016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915005" y="1140756"/>
            <a:ext cx="10810270" cy="682669"/>
            <a:chOff x="1033987" y="1949646"/>
            <a:chExt cx="10890250" cy="707885"/>
          </a:xfrm>
        </p:grpSpPr>
        <p:sp>
          <p:nvSpPr>
            <p:cNvPr id="9" name="pole tekstowe 8"/>
            <p:cNvSpPr txBox="1"/>
            <p:nvPr/>
          </p:nvSpPr>
          <p:spPr>
            <a:xfrm>
              <a:off x="1510237" y="1949646"/>
              <a:ext cx="104140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i="1" dirty="0" smtClean="0"/>
                <a:t>Dokumentacja grantowa -&gt; Koszty w projektach </a:t>
              </a:r>
              <a:r>
                <a:rPr lang="pl-PL" sz="2000" i="1" dirty="0"/>
                <a:t>NCN </a:t>
              </a:r>
              <a:r>
                <a:rPr lang="pl-PL" sz="2000" i="1" dirty="0" smtClean="0"/>
                <a:t>-&gt; </a:t>
              </a:r>
              <a:r>
                <a:rPr lang="pl-PL" sz="2000" i="1" dirty="0"/>
                <a:t>Wynagrodzenia oraz stypendia dla </a:t>
              </a:r>
              <a:r>
                <a:rPr lang="pl-PL" sz="2000" i="1" dirty="0" smtClean="0"/>
                <a:t>studentów </a:t>
              </a:r>
              <a:r>
                <a:rPr lang="pl-PL" sz="2000" i="1" dirty="0"/>
                <a:t>i </a:t>
              </a:r>
              <a:r>
                <a:rPr lang="pl-PL" sz="2000" i="1" dirty="0" smtClean="0"/>
                <a:t>doktorantów</a:t>
              </a:r>
              <a:endParaRPr lang="pl-PL" sz="2000" i="1" dirty="0"/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987" y="1972148"/>
              <a:ext cx="476250" cy="628650"/>
            </a:xfrm>
            <a:prstGeom prst="rect">
              <a:avLst/>
            </a:prstGeom>
          </p:spPr>
        </p:pic>
      </p:grpSp>
      <p:sp>
        <p:nvSpPr>
          <p:cNvPr id="5" name="pole tekstowe 4"/>
          <p:cNvSpPr txBox="1"/>
          <p:nvPr/>
        </p:nvSpPr>
        <p:spPr>
          <a:xfrm>
            <a:off x="7667626" y="4370270"/>
            <a:ext cx="4248150" cy="1938992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AKTYWNY STATUS studenta/doktoranta przez cały czas </a:t>
            </a:r>
            <a:r>
              <a:rPr lang="pl-PL" sz="2400" b="1" u="sng" dirty="0" smtClean="0"/>
              <a:t>realizacji zadań</a:t>
            </a:r>
            <a:r>
              <a:rPr lang="pl-PL" sz="2400" b="1" dirty="0" smtClean="0"/>
              <a:t>!</a:t>
            </a:r>
          </a:p>
          <a:p>
            <a:pPr algn="ctr"/>
            <a:r>
              <a:rPr lang="pl-PL" sz="2400" dirty="0" smtClean="0"/>
              <a:t>Jeśli ktoś ma dr, ale studiuje, nie kwalifikuje się do tej puli.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934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0312" y="4241"/>
            <a:ext cx="10363200" cy="837497"/>
          </a:xfrm>
        </p:spPr>
        <p:txBody>
          <a:bodyPr/>
          <a:lstStyle/>
          <a:p>
            <a:r>
              <a:rPr lang="pl-PL" dirty="0" smtClean="0"/>
              <a:t>LAP/WEAVE 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2146300" y="1925989"/>
            <a:ext cx="538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pl-PL" sz="1600" b="1" dirty="0" err="1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Weave</a:t>
            </a:r>
            <a:r>
              <a:rPr lang="pl-PL" sz="16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wielostronna współpraca między instytucjami finansującymi badania naukowe, skupionymi w stowarzyszeniu </a:t>
            </a:r>
            <a:r>
              <a:rPr lang="pl-PL" sz="16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pl-PL" sz="16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Europe. Realizowany jest zgodnie </a:t>
            </a:r>
            <a:r>
              <a:rPr lang="pl-PL" sz="16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procedurą LAP.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7840" y="758262"/>
            <a:ext cx="10375672" cy="673039"/>
          </a:xfrm>
        </p:spPr>
        <p:txBody>
          <a:bodyPr>
            <a:noAutofit/>
          </a:bodyPr>
          <a:lstStyle/>
          <a:p>
            <a:r>
              <a:rPr lang="pl-PL" sz="2400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l-PL" sz="2400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inansowanie </a:t>
            </a:r>
            <a:r>
              <a:rPr lang="pl-PL" sz="2400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projektów prowadzonych we współpracy międzynarodowej dwustronnej lub </a:t>
            </a:r>
            <a:r>
              <a:rPr lang="pl-PL" sz="2400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trójstronnej</a:t>
            </a:r>
            <a:endParaRPr lang="pl-PL" sz="2400" cap="none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cap="none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FA13DB9-C6E8-12E9-BCC7-C350EE4B9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718" y="1487560"/>
            <a:ext cx="2792730" cy="19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0506"/>
              </p:ext>
            </p:extLst>
          </p:nvPr>
        </p:nvGraphicFramePr>
        <p:xfrm>
          <a:off x="257804" y="3420844"/>
          <a:ext cx="6183235" cy="3285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8173">
                  <a:extLst>
                    <a:ext uri="{9D8B030D-6E8A-4147-A177-3AD203B41FA5}">
                      <a16:colId xmlns:a16="http://schemas.microsoft.com/office/drawing/2014/main" val="4107255305"/>
                    </a:ext>
                  </a:extLst>
                </a:gridCol>
                <a:gridCol w="4865062">
                  <a:extLst>
                    <a:ext uri="{9D8B030D-6E8A-4147-A177-3AD203B41FA5}">
                      <a16:colId xmlns:a16="http://schemas.microsoft.com/office/drawing/2014/main" val="245967253"/>
                    </a:ext>
                  </a:extLst>
                </a:gridCol>
              </a:tblGrid>
              <a:tr h="386681">
                <a:tc gridSpan="2">
                  <a:txBody>
                    <a:bodyPr/>
                    <a:lstStyle/>
                    <a:p>
                      <a:r>
                        <a:rPr lang="pl-PL" sz="1600" b="1" dirty="0" smtClean="0"/>
                        <a:t>AGENCJE</a:t>
                      </a:r>
                      <a:r>
                        <a:rPr lang="pl-PL" sz="1600" b="1" baseline="0" dirty="0" smtClean="0"/>
                        <a:t> WSPÓŁPRACUJĄCE Z NCN W RAMACH WEAVE Z ZASTOSOWANIEM PROCEDURY LAP W KONKURSIE OPUS 28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723780"/>
                  </a:ext>
                </a:extLst>
              </a:tr>
              <a:tr h="386681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effectLst/>
                        </a:rPr>
                        <a:t>FWF – </a:t>
                      </a:r>
                      <a:r>
                        <a:rPr lang="pl-PL" sz="1800" kern="1200" dirty="0" err="1" smtClean="0">
                          <a:effectLst/>
                        </a:rPr>
                        <a:t>Austrian</a:t>
                      </a:r>
                      <a:r>
                        <a:rPr lang="pl-PL" sz="1800" kern="1200" dirty="0" smtClean="0">
                          <a:effectLst/>
                        </a:rPr>
                        <a:t> Science Fund</a:t>
                      </a:r>
                      <a:endParaRPr lang="pl-PL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1763348"/>
                  </a:ext>
                </a:extLst>
              </a:tr>
              <a:tr h="386681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effectLst/>
                        </a:rPr>
                        <a:t>GAČR – Czech Science Foundation,</a:t>
                      </a:r>
                      <a:endParaRPr lang="pl-PL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5703722"/>
                  </a:ext>
                </a:extLst>
              </a:tr>
              <a:tr h="386681">
                <a:tc>
                  <a:txBody>
                    <a:bodyPr/>
                    <a:lstStyle/>
                    <a:p>
                      <a:endParaRPr lang="pl-P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ARIS – Slovenian Research and Innovation Agency</a:t>
                      </a:r>
                      <a:endParaRPr lang="pl-PL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7330524"/>
                  </a:ext>
                </a:extLst>
              </a:tr>
              <a:tr h="386681">
                <a:tc>
                  <a:txBody>
                    <a:bodyPr/>
                    <a:lstStyle/>
                    <a:p>
                      <a:endParaRPr lang="pl-P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effectLst/>
                        </a:rPr>
                        <a:t>German </a:t>
                      </a:r>
                      <a:r>
                        <a:rPr lang="pl-PL" sz="1800" kern="1200" dirty="0" err="1" smtClean="0">
                          <a:effectLst/>
                        </a:rPr>
                        <a:t>Research</a:t>
                      </a:r>
                      <a:r>
                        <a:rPr lang="pl-PL" sz="1800" kern="1200" dirty="0" smtClean="0">
                          <a:effectLst/>
                        </a:rPr>
                        <a:t> Foundation</a:t>
                      </a:r>
                      <a:endParaRPr lang="pl-PL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5918202"/>
                  </a:ext>
                </a:extLst>
              </a:tr>
              <a:tr h="386681">
                <a:tc>
                  <a:txBody>
                    <a:bodyPr/>
                    <a:lstStyle/>
                    <a:p>
                      <a:endParaRPr lang="pl-PL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effectLst/>
                        </a:rPr>
                        <a:t>Swiss </a:t>
                      </a:r>
                      <a:r>
                        <a:rPr lang="pl-PL" sz="1800" kern="1200" dirty="0" err="1" smtClean="0">
                          <a:effectLst/>
                        </a:rPr>
                        <a:t>National</a:t>
                      </a:r>
                      <a:r>
                        <a:rPr lang="pl-PL" sz="1800" kern="1200" dirty="0" smtClean="0">
                          <a:effectLst/>
                        </a:rPr>
                        <a:t> Science Foundation</a:t>
                      </a:r>
                      <a:endParaRPr lang="pl-PL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7893868"/>
                  </a:ext>
                </a:extLst>
              </a:tr>
              <a:tr h="386681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err="1" smtClean="0">
                          <a:effectLst/>
                        </a:rPr>
                        <a:t>Luxembourg</a:t>
                      </a:r>
                      <a:r>
                        <a:rPr lang="pl-PL" sz="1800" kern="1200" dirty="0" smtClean="0">
                          <a:effectLst/>
                        </a:rPr>
                        <a:t> </a:t>
                      </a:r>
                      <a:r>
                        <a:rPr lang="pl-PL" sz="1800" kern="1200" dirty="0" err="1" smtClean="0">
                          <a:effectLst/>
                        </a:rPr>
                        <a:t>National</a:t>
                      </a:r>
                      <a:r>
                        <a:rPr lang="pl-PL" sz="1800" kern="1200" dirty="0" smtClean="0">
                          <a:effectLst/>
                        </a:rPr>
                        <a:t> </a:t>
                      </a:r>
                      <a:r>
                        <a:rPr lang="pl-PL" sz="1800" kern="1200" dirty="0" err="1" smtClean="0">
                          <a:effectLst/>
                        </a:rPr>
                        <a:t>Research</a:t>
                      </a:r>
                      <a:r>
                        <a:rPr lang="pl-PL" sz="1800" kern="1200" dirty="0" smtClean="0">
                          <a:effectLst/>
                        </a:rPr>
                        <a:t> Fund</a:t>
                      </a:r>
                      <a:endParaRPr lang="pl-PL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7591039"/>
                  </a:ext>
                </a:extLst>
              </a:tr>
              <a:tr h="386681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err="1" smtClean="0">
                          <a:effectLst/>
                        </a:rPr>
                        <a:t>Research</a:t>
                      </a:r>
                      <a:r>
                        <a:rPr lang="pl-PL" sz="1800" kern="1200" dirty="0" smtClean="0">
                          <a:effectLst/>
                        </a:rPr>
                        <a:t> Foundation – </a:t>
                      </a:r>
                      <a:r>
                        <a:rPr lang="pl-PL" sz="1800" kern="1200" dirty="0" err="1" smtClean="0">
                          <a:effectLst/>
                        </a:rPr>
                        <a:t>Flanders</a:t>
                      </a:r>
                      <a:endParaRPr lang="pl-PL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1928691"/>
                  </a:ext>
                </a:extLst>
              </a:tr>
            </a:tbl>
          </a:graphicData>
        </a:graphic>
      </p:graphicFrame>
      <p:pic>
        <p:nvPicPr>
          <p:cNvPr id="33" name="Obraz 32">
            <a:extLst>
              <a:ext uri="{FF2B5EF4-FFF2-40B4-BE49-F238E27FC236}">
                <a16:creationId xmlns:a16="http://schemas.microsoft.com/office/drawing/2014/main" id="{67E58897-9B1B-4C09-90A7-3A2A37330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19" y="4045367"/>
            <a:ext cx="464457" cy="24066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929E623A-1A43-42D3-916B-C2EECE68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36" y="4455781"/>
            <a:ext cx="457840" cy="23993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E70B8E1-7F86-46AB-81DF-536C8D96C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119" y="4797389"/>
            <a:ext cx="447521" cy="26639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FEFB018B-95AE-41D2-B9BF-B1ED53515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119" y="5206566"/>
            <a:ext cx="447520" cy="20870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DEFBF134-439A-4660-9B4F-A841B21299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736" y="5564118"/>
            <a:ext cx="410010" cy="29435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890D20BC-4757-73AD-CA5E-8BA55E931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" y="5967638"/>
            <a:ext cx="434439" cy="28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5BAD157D-A1CC-94C6-CB7F-6F6B8A2E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8" y="6349261"/>
            <a:ext cx="505447" cy="2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Flaga">
            <a:extLst>
              <a:ext uri="{FF2B5EF4-FFF2-40B4-BE49-F238E27FC236}">
                <a16:creationId xmlns:a16="http://schemas.microsoft.com/office/drawing/2014/main" id="{5D1AE09F-2179-12D6-0EE5-28FDE536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9" y="6349380"/>
            <a:ext cx="505447" cy="26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7149792"/>
              </p:ext>
            </p:extLst>
          </p:nvPr>
        </p:nvGraphicFramePr>
        <p:xfrm>
          <a:off x="4098095" y="1490788"/>
          <a:ext cx="8382278" cy="5349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6539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97666" y="178404"/>
            <a:ext cx="11405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w Cen MT" panose="020B0602020104020603" pitchFamily="34" charset="-18"/>
              </a:rPr>
              <a:t>STYPENDIA DOKTORANCKIE </a:t>
            </a:r>
            <a:r>
              <a:rPr lang="pl-PL" sz="2400" dirty="0" smtClean="0">
                <a:latin typeface="Tw Cen MT" panose="020B0602020104020603" pitchFamily="34" charset="-18"/>
              </a:rPr>
              <a:t>DLA DOKTORANTÓW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Tw Cen MT" panose="020B0602020104020603" pitchFamily="34" charset="-18"/>
              </a:rPr>
              <a:t>odpowiednik stypendium doktoranckiego otrzymywanego w szkołach doktorskich, ale finansowane ze środków NCN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Tw Cen MT" panose="020B0602020104020603" pitchFamily="34" charset="-18"/>
              </a:rPr>
              <a:t>stosuje się w sytuacjach, gdy styp. dr nie jest wypłacane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000" dirty="0">
                <a:latin typeface="Tw Cen MT" panose="020B0602020104020603" pitchFamily="34" charset="-18"/>
              </a:rPr>
              <a:t>1 os. może pobierać maks. </a:t>
            </a:r>
            <a:r>
              <a:rPr lang="pl-PL" sz="2000" b="1" dirty="0">
                <a:latin typeface="Tw Cen MT" panose="020B0602020104020603" pitchFamily="34" charset="-18"/>
              </a:rPr>
              <a:t>6,5 tys. zł/mies</a:t>
            </a:r>
            <a:r>
              <a:rPr lang="pl-PL" sz="2000" b="1" dirty="0" smtClean="0">
                <a:latin typeface="Tw Cen MT" panose="020B0602020104020603" pitchFamily="34" charset="-18"/>
              </a:rPr>
              <a:t>.</a:t>
            </a:r>
            <a:endParaRPr lang="pl-PL" sz="2000" b="1" dirty="0">
              <a:latin typeface="Tw Cen MT" panose="020B0602020104020603" pitchFamily="34" charset="-18"/>
            </a:endParaRPr>
          </a:p>
          <a:p>
            <a:r>
              <a:rPr lang="pl-PL" sz="2400" b="1" dirty="0" smtClean="0">
                <a:solidFill>
                  <a:srgbClr val="C00000"/>
                </a:solidFill>
                <a:latin typeface="Tw Cen MT" panose="020B0602020104020603" pitchFamily="34" charset="-18"/>
              </a:rPr>
              <a:t>STYPENDIA NAUKOWE NCN </a:t>
            </a:r>
            <a:r>
              <a:rPr lang="pl-PL" sz="2400" dirty="0" smtClean="0">
                <a:latin typeface="Tw Cen MT" panose="020B0602020104020603" pitchFamily="34" charset="-18"/>
              </a:rPr>
              <a:t>DLA STUDENTÓW I DOKTORANTÓW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latin typeface="Tw Cen MT" panose="020B0602020104020603" pitchFamily="34" charset="-18"/>
              </a:rPr>
              <a:t>n</a:t>
            </a:r>
            <a:r>
              <a:rPr lang="pl-PL" sz="2000" dirty="0" smtClean="0">
                <a:latin typeface="Tw Cen MT" panose="020B0602020104020603" pitchFamily="34" charset="-18"/>
              </a:rPr>
              <a:t>a UW najczęstsza </a:t>
            </a:r>
            <a:r>
              <a:rPr lang="pl-PL" sz="2000" dirty="0">
                <a:latin typeface="Tw Cen MT" panose="020B0602020104020603" pitchFamily="34" charset="-18"/>
              </a:rPr>
              <a:t>forma wypłaty stypendiów doktorantom ze szkół </a:t>
            </a:r>
            <a:r>
              <a:rPr lang="pl-PL" sz="2000" dirty="0" smtClean="0">
                <a:latin typeface="Tw Cen MT" panose="020B0602020104020603" pitchFamily="34" charset="-18"/>
              </a:rPr>
              <a:t>doktorskich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latin typeface="Tw Cen MT" panose="020B0602020104020603" pitchFamily="34" charset="-18"/>
              </a:rPr>
              <a:t>o</a:t>
            </a:r>
            <a:r>
              <a:rPr lang="pl-PL" sz="2000" dirty="0" smtClean="0">
                <a:latin typeface="Tw Cen MT" panose="020B0602020104020603" pitchFamily="34" charset="-18"/>
              </a:rPr>
              <a:t>bowiązuje</a:t>
            </a:r>
            <a:r>
              <a:rPr lang="pl-PL" sz="2000" dirty="0">
                <a:latin typeface="Tw Cen MT" panose="020B0602020104020603" pitchFamily="34" charset="-18"/>
              </a:rPr>
              <a:t> </a:t>
            </a:r>
            <a:r>
              <a:rPr lang="pl-PL" sz="2000" i="1" dirty="0" smtClean="0">
                <a:latin typeface="Tw Cen MT" panose="020B0602020104020603" pitchFamily="34" charset="-18"/>
              </a:rPr>
              <a:t>Regulamin </a:t>
            </a:r>
            <a:r>
              <a:rPr lang="pl-PL" sz="2000" i="1" dirty="0">
                <a:latin typeface="Tw Cen MT" panose="020B0602020104020603" pitchFamily="34" charset="-18"/>
              </a:rPr>
              <a:t>przyznawania stypendiów naukowych </a:t>
            </a:r>
            <a:r>
              <a:rPr lang="pl-PL" sz="2000" i="1" dirty="0" smtClean="0">
                <a:latin typeface="Tw Cen MT" panose="020B0602020104020603" pitchFamily="34" charset="-18"/>
              </a:rPr>
              <a:t>NCN</a:t>
            </a:r>
            <a:endParaRPr lang="pl-PL" sz="2000" dirty="0" smtClean="0">
              <a:latin typeface="Tw Cen MT" panose="020B06020201040206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w Cen MT" panose="020B0602020104020603" pitchFamily="34" charset="-18"/>
              </a:rPr>
              <a:t>otwarty konkurs</a:t>
            </a:r>
            <a:endParaRPr lang="pl-PL" sz="2000" dirty="0">
              <a:latin typeface="Tw Cen MT" panose="020B0602020104020603" pitchFamily="34" charset="-18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w Cen MT" panose="020B0602020104020603" pitchFamily="34" charset="-18"/>
              </a:rPr>
              <a:t>1 </a:t>
            </a:r>
            <a:r>
              <a:rPr lang="pl-PL" sz="2000" dirty="0">
                <a:latin typeface="Tw Cen MT" panose="020B0602020104020603" pitchFamily="34" charset="-18"/>
              </a:rPr>
              <a:t>osoba może pobierać maks. </a:t>
            </a:r>
            <a:r>
              <a:rPr lang="pl-PL" sz="2000" b="1" dirty="0">
                <a:latin typeface="Tw Cen MT" panose="020B0602020104020603" pitchFamily="34" charset="-18"/>
              </a:rPr>
              <a:t>5 tys. zł/mies.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w Cen MT" panose="020B0602020104020603" pitchFamily="34" charset="-18"/>
              </a:rPr>
              <a:t>podpisywana </a:t>
            </a:r>
            <a:r>
              <a:rPr lang="pl-PL" sz="2000" dirty="0">
                <a:latin typeface="Tw Cen MT" panose="020B0602020104020603" pitchFamily="34" charset="-18"/>
              </a:rPr>
              <a:t>jest umowa stypendialna </a:t>
            </a:r>
            <a:r>
              <a:rPr lang="pl-PL" sz="2000" dirty="0" smtClean="0">
                <a:latin typeface="Tw Cen MT" panose="020B0602020104020603" pitchFamily="34" charset="-18"/>
              </a:rPr>
              <a:t>(wzór </a:t>
            </a:r>
            <a:r>
              <a:rPr lang="pl-PL" sz="2000" dirty="0">
                <a:latin typeface="Tw Cen MT" panose="020B0602020104020603" pitchFamily="34" charset="-18"/>
              </a:rPr>
              <a:t>UW)</a:t>
            </a:r>
          </a:p>
          <a:p>
            <a:r>
              <a:rPr lang="pl-PL" sz="2400" b="1" dirty="0" smtClean="0">
                <a:latin typeface="Tw Cen MT" panose="020B0602020104020603" pitchFamily="34" charset="-18"/>
              </a:rPr>
              <a:t>WYNAGRODZENIA</a:t>
            </a:r>
            <a:r>
              <a:rPr lang="pl-PL" sz="2400" dirty="0" smtClean="0">
                <a:latin typeface="Tw Cen MT" panose="020B0602020104020603" pitchFamily="34" charset="-18"/>
              </a:rPr>
              <a:t> DLA STUDENTÓW I DOKTORANTÓW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latin typeface="Tw Cen MT" panose="020B0602020104020603" pitchFamily="34" charset="-18"/>
              </a:rPr>
              <a:t>b</a:t>
            </a:r>
            <a:r>
              <a:rPr lang="pl-PL" sz="2000" dirty="0" smtClean="0">
                <a:latin typeface="Tw Cen MT" panose="020B0602020104020603" pitchFamily="34" charset="-18"/>
              </a:rPr>
              <a:t>ez konkursu</a:t>
            </a:r>
            <a:r>
              <a:rPr lang="pl-PL" sz="2000" dirty="0">
                <a:latin typeface="Tw Cen MT" panose="020B0602020104020603" pitchFamily="34" charset="-18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w Cen MT" panose="020B0602020104020603" pitchFamily="34" charset="-18"/>
              </a:rPr>
              <a:t>zatrudnienie </a:t>
            </a:r>
            <a:r>
              <a:rPr lang="pl-PL" sz="2000" dirty="0">
                <a:latin typeface="Tw Cen MT" panose="020B0602020104020603" pitchFamily="34" charset="-18"/>
              </a:rPr>
              <a:t>na podstawie umowy: 1) o pracę w pełnym lub częściowym wymiarze czasu pracy bądź 2) umowy </a:t>
            </a:r>
            <a:r>
              <a:rPr lang="pl-PL" sz="2000" dirty="0" smtClean="0">
                <a:latin typeface="Tw Cen MT" panose="020B0602020104020603" pitchFamily="34" charset="-18"/>
              </a:rPr>
              <a:t>cywilnoprawnej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latin typeface="Tw Cen MT" panose="020B0602020104020603" pitchFamily="34" charset="-18"/>
              </a:rPr>
              <a:t>d</a:t>
            </a:r>
            <a:r>
              <a:rPr lang="pl-PL" sz="2000" dirty="0" smtClean="0">
                <a:latin typeface="Tw Cen MT" panose="020B0602020104020603" pitchFamily="34" charset="-18"/>
              </a:rPr>
              <a:t>oktorant </a:t>
            </a:r>
            <a:r>
              <a:rPr lang="pl-PL" sz="2000" dirty="0">
                <a:latin typeface="Tw Cen MT" panose="020B0602020104020603" pitchFamily="34" charset="-18"/>
              </a:rPr>
              <a:t>UW </a:t>
            </a:r>
            <a:r>
              <a:rPr lang="pl-PL" sz="2000" dirty="0" smtClean="0">
                <a:latin typeface="Tw Cen MT" panose="020B0602020104020603" pitchFamily="34" charset="-18"/>
              </a:rPr>
              <a:t>zatrudniony na UW – wynagrodzenie uzupełniające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000" dirty="0">
                <a:latin typeface="Tw Cen MT" panose="020B0602020104020603" pitchFamily="34" charset="-18"/>
              </a:rPr>
              <a:t>1 osoba może pobierać maks. </a:t>
            </a:r>
            <a:r>
              <a:rPr lang="pl-PL" sz="2000" b="1" dirty="0">
                <a:latin typeface="Tw Cen MT" panose="020B0602020104020603" pitchFamily="34" charset="-18"/>
              </a:rPr>
              <a:t>5 tys. zł/mies</a:t>
            </a:r>
            <a:r>
              <a:rPr lang="pl-PL" sz="2000" dirty="0">
                <a:latin typeface="Tw Cen MT" panose="020B0602020104020603" pitchFamily="34" charset="-18"/>
              </a:rPr>
              <a:t>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391526" y="5591351"/>
            <a:ext cx="770522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Stypendia i wynagrodzenia z różnych projektów NCN </a:t>
            </a:r>
            <a:r>
              <a:rPr lang="pl-PL" b="1" dirty="0" smtClean="0">
                <a:solidFill>
                  <a:srgbClr val="C00000"/>
                </a:solidFill>
              </a:rPr>
              <a:t>się łączą </a:t>
            </a:r>
            <a:r>
              <a:rPr lang="pl-PL" dirty="0"/>
              <a:t>🎓😊🎓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</a:t>
            </a:r>
            <a:r>
              <a:rPr lang="pl-PL" dirty="0" smtClean="0"/>
              <a:t>typ. dr NCN + styp. NCN </a:t>
            </a:r>
            <a:r>
              <a:rPr lang="pl-PL" sz="1600" dirty="0" smtClean="0"/>
              <a:t>i/lub</a:t>
            </a:r>
            <a:r>
              <a:rPr lang="pl-PL" dirty="0" smtClean="0"/>
              <a:t> wynagrodzenie </a:t>
            </a:r>
            <a:r>
              <a:rPr lang="pl-PL" dirty="0"/>
              <a:t>= maks</a:t>
            </a:r>
            <a:r>
              <a:rPr lang="pl-PL" dirty="0" smtClean="0"/>
              <a:t>. 3 tys. mies.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styp</a:t>
            </a:r>
            <a:r>
              <a:rPr lang="pl-PL" dirty="0"/>
              <a:t>. dr </a:t>
            </a:r>
            <a:r>
              <a:rPr lang="pl-PL" dirty="0" smtClean="0"/>
              <a:t>ze szkoły dr. + </a:t>
            </a:r>
            <a:r>
              <a:rPr lang="pl-PL" dirty="0"/>
              <a:t>styp. NCN </a:t>
            </a:r>
            <a:r>
              <a:rPr lang="pl-PL" sz="1600" dirty="0"/>
              <a:t>i/lub</a:t>
            </a:r>
            <a:r>
              <a:rPr lang="pl-PL" dirty="0"/>
              <a:t> </a:t>
            </a:r>
            <a:r>
              <a:rPr lang="pl-PL" dirty="0" smtClean="0"/>
              <a:t>wynagrodzenie </a:t>
            </a:r>
            <a:r>
              <a:rPr lang="pl-PL" dirty="0"/>
              <a:t>= maks. 3 tys. mies</a:t>
            </a:r>
            <a:r>
              <a:rPr lang="pl-P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wynagrodzenie NCN + styp. NCN = maks. 8,5 tys./mies.</a:t>
            </a:r>
            <a:endParaRPr lang="pl-PL" dirty="0"/>
          </a:p>
        </p:txBody>
      </p:sp>
      <p:sp>
        <p:nvSpPr>
          <p:cNvPr id="4" name="Objaśnienie liniowe 1 3"/>
          <p:cNvSpPr/>
          <p:nvPr/>
        </p:nvSpPr>
        <p:spPr>
          <a:xfrm>
            <a:off x="10208795" y="1217820"/>
            <a:ext cx="1616242" cy="852973"/>
          </a:xfrm>
          <a:prstGeom prst="borderCallout1">
            <a:avLst>
              <a:gd name="adj1" fmla="val 54223"/>
              <a:gd name="adj2" fmla="val -133"/>
              <a:gd name="adj3" fmla="val 37610"/>
              <a:gd name="adj4" fmla="val -240092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tx1"/>
                </a:solidFill>
              </a:rPr>
              <a:t>Nie chodzi tu o zawieszenie toku studiów.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8823160" y="2217404"/>
            <a:ext cx="2723146" cy="1938992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 smtClean="0"/>
              <a:t>AKTYWNY STATUS studenta/doktoranta przez cały czas </a:t>
            </a:r>
            <a:r>
              <a:rPr lang="pl-PL" sz="1500" b="1" u="sng" dirty="0" smtClean="0"/>
              <a:t>realizacji zadań</a:t>
            </a:r>
            <a:r>
              <a:rPr lang="pl-PL" sz="1500" b="1" dirty="0" smtClean="0"/>
              <a:t>!</a:t>
            </a:r>
          </a:p>
          <a:p>
            <a:pPr algn="ctr"/>
            <a:endParaRPr lang="pl-PL" sz="1500" b="1" dirty="0"/>
          </a:p>
          <a:p>
            <a:pPr algn="ctr"/>
            <a:r>
              <a:rPr lang="pl-PL" sz="1500" dirty="0"/>
              <a:t>ustanie kształcenia </a:t>
            </a:r>
          </a:p>
          <a:p>
            <a:pPr algn="ctr"/>
            <a:r>
              <a:rPr lang="pl-PL" sz="1500" dirty="0"/>
              <a:t>= </a:t>
            </a:r>
          </a:p>
          <a:p>
            <a:pPr algn="ctr"/>
            <a:r>
              <a:rPr lang="pl-PL" sz="1500" dirty="0"/>
              <a:t>niewypłacanie </a:t>
            </a:r>
            <a:r>
              <a:rPr lang="pl-PL" sz="1500" dirty="0" smtClean="0"/>
              <a:t>wynagrodzeń/stypendiów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6163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38517" y="-126113"/>
            <a:ext cx="10515600" cy="770982"/>
          </a:xfrm>
          <a:prstGeom prst="rect">
            <a:avLst/>
          </a:prstGeom>
        </p:spPr>
        <p:txBody>
          <a:bodyPr vert="horz" wrap="square" lIns="0" tIns="275846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pl-PL" sz="3200" dirty="0"/>
              <a:t>W</a:t>
            </a:r>
            <a:r>
              <a:rPr sz="3200" dirty="0" err="1"/>
              <a:t>ypłaty</a:t>
            </a:r>
            <a:r>
              <a:rPr sz="3200" dirty="0"/>
              <a:t> </a:t>
            </a:r>
            <a:r>
              <a:rPr sz="3200" dirty="0" err="1"/>
              <a:t>i</a:t>
            </a:r>
            <a:r>
              <a:rPr sz="3200" dirty="0"/>
              <a:t> </a:t>
            </a:r>
            <a:r>
              <a:rPr sz="3200" dirty="0" err="1" smtClean="0"/>
              <a:t>stypendia</a:t>
            </a:r>
            <a:r>
              <a:rPr lang="pl-PL" sz="3200" dirty="0" smtClean="0"/>
              <a:t> - podsumowanie</a:t>
            </a:r>
            <a:endParaRPr sz="3200" dirty="0"/>
          </a:p>
        </p:txBody>
      </p:sp>
      <p:grpSp>
        <p:nvGrpSpPr>
          <p:cNvPr id="2" name="Grupa 1"/>
          <p:cNvGrpSpPr/>
          <p:nvPr/>
        </p:nvGrpSpPr>
        <p:grpSpPr>
          <a:xfrm>
            <a:off x="838517" y="644869"/>
            <a:ext cx="10855960" cy="6094357"/>
            <a:chOff x="757078" y="644869"/>
            <a:chExt cx="10855960" cy="6094357"/>
          </a:xfrm>
        </p:grpSpPr>
        <p:grpSp>
          <p:nvGrpSpPr>
            <p:cNvPr id="17" name="object 17"/>
            <p:cNvGrpSpPr/>
            <p:nvPr/>
          </p:nvGrpSpPr>
          <p:grpSpPr>
            <a:xfrm>
              <a:off x="757078" y="644869"/>
              <a:ext cx="10855960" cy="6094357"/>
              <a:chOff x="668337" y="1257211"/>
              <a:chExt cx="10855960" cy="4923155"/>
            </a:xfrm>
            <a:solidFill>
              <a:schemeClr val="bg1">
                <a:lumMod val="50000"/>
              </a:schemeClr>
            </a:solidFill>
          </p:grpSpPr>
          <p:sp>
            <p:nvSpPr>
              <p:cNvPr id="18" name="object 18"/>
              <p:cNvSpPr/>
              <p:nvPr/>
            </p:nvSpPr>
            <p:spPr>
              <a:xfrm>
                <a:off x="677862" y="1266736"/>
                <a:ext cx="10836910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10836910" h="895350">
                    <a:moveTo>
                      <a:pt x="10687634" y="0"/>
                    </a:moveTo>
                    <a:lnTo>
                      <a:pt x="149171" y="0"/>
                    </a:lnTo>
                    <a:lnTo>
                      <a:pt x="102021" y="7605"/>
                    </a:lnTo>
                    <a:lnTo>
                      <a:pt x="61072" y="28782"/>
                    </a:lnTo>
                    <a:lnTo>
                      <a:pt x="28781" y="61074"/>
                    </a:lnTo>
                    <a:lnTo>
                      <a:pt x="7604" y="102024"/>
                    </a:lnTo>
                    <a:lnTo>
                      <a:pt x="0" y="149174"/>
                    </a:lnTo>
                    <a:lnTo>
                      <a:pt x="0" y="745871"/>
                    </a:lnTo>
                    <a:lnTo>
                      <a:pt x="7604" y="793020"/>
                    </a:lnTo>
                    <a:lnTo>
                      <a:pt x="28781" y="833970"/>
                    </a:lnTo>
                    <a:lnTo>
                      <a:pt x="61072" y="866262"/>
                    </a:lnTo>
                    <a:lnTo>
                      <a:pt x="102021" y="887440"/>
                    </a:lnTo>
                    <a:lnTo>
                      <a:pt x="149171" y="895045"/>
                    </a:lnTo>
                    <a:lnTo>
                      <a:pt x="10687634" y="895045"/>
                    </a:lnTo>
                    <a:lnTo>
                      <a:pt x="10734782" y="887440"/>
                    </a:lnTo>
                    <a:lnTo>
                      <a:pt x="10775729" y="866262"/>
                    </a:lnTo>
                    <a:lnTo>
                      <a:pt x="10808017" y="833970"/>
                    </a:lnTo>
                    <a:lnTo>
                      <a:pt x="10829191" y="793020"/>
                    </a:lnTo>
                    <a:lnTo>
                      <a:pt x="10836795" y="745871"/>
                    </a:lnTo>
                    <a:lnTo>
                      <a:pt x="10836795" y="149174"/>
                    </a:lnTo>
                    <a:lnTo>
                      <a:pt x="10829191" y="102024"/>
                    </a:lnTo>
                    <a:lnTo>
                      <a:pt x="10808017" y="61074"/>
                    </a:lnTo>
                    <a:lnTo>
                      <a:pt x="10775729" y="28782"/>
                    </a:lnTo>
                    <a:lnTo>
                      <a:pt x="10734782" y="7605"/>
                    </a:lnTo>
                    <a:lnTo>
                      <a:pt x="1068763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677862" y="1266736"/>
                <a:ext cx="10836910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10836910" h="895350">
                    <a:moveTo>
                      <a:pt x="0" y="149173"/>
                    </a:moveTo>
                    <a:lnTo>
                      <a:pt x="7604" y="102022"/>
                    </a:lnTo>
                    <a:lnTo>
                      <a:pt x="28781" y="61073"/>
                    </a:lnTo>
                    <a:lnTo>
                      <a:pt x="61072" y="28781"/>
                    </a:lnTo>
                    <a:lnTo>
                      <a:pt x="102022" y="7604"/>
                    </a:lnTo>
                    <a:lnTo>
                      <a:pt x="149172" y="0"/>
                    </a:lnTo>
                    <a:lnTo>
                      <a:pt x="10687606" y="0"/>
                    </a:lnTo>
                    <a:lnTo>
                      <a:pt x="10734764" y="7604"/>
                    </a:lnTo>
                    <a:lnTo>
                      <a:pt x="10775721" y="28781"/>
                    </a:lnTo>
                    <a:lnTo>
                      <a:pt x="10808018" y="61073"/>
                    </a:lnTo>
                    <a:lnTo>
                      <a:pt x="10829199" y="102022"/>
                    </a:lnTo>
                    <a:lnTo>
                      <a:pt x="10836806" y="149173"/>
                    </a:lnTo>
                    <a:lnTo>
                      <a:pt x="10836806" y="745877"/>
                    </a:lnTo>
                    <a:lnTo>
                      <a:pt x="10829199" y="793027"/>
                    </a:lnTo>
                    <a:lnTo>
                      <a:pt x="10808018" y="833977"/>
                    </a:lnTo>
                    <a:lnTo>
                      <a:pt x="10775721" y="866268"/>
                    </a:lnTo>
                    <a:lnTo>
                      <a:pt x="10734764" y="887445"/>
                    </a:lnTo>
                    <a:lnTo>
                      <a:pt x="10687606" y="895050"/>
                    </a:lnTo>
                    <a:lnTo>
                      <a:pt x="149172" y="895050"/>
                    </a:lnTo>
                    <a:lnTo>
                      <a:pt x="102022" y="887445"/>
                    </a:lnTo>
                    <a:lnTo>
                      <a:pt x="61072" y="866268"/>
                    </a:lnTo>
                    <a:lnTo>
                      <a:pt x="28781" y="833977"/>
                    </a:lnTo>
                    <a:lnTo>
                      <a:pt x="7604" y="793027"/>
                    </a:lnTo>
                    <a:lnTo>
                      <a:pt x="0" y="745877"/>
                    </a:lnTo>
                    <a:lnTo>
                      <a:pt x="0" y="149173"/>
                    </a:lnTo>
                    <a:close/>
                  </a:path>
                </a:pathLst>
              </a:custGeom>
              <a:grpFill/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677862" y="2443302"/>
                <a:ext cx="10836910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10836910" h="895350">
                    <a:moveTo>
                      <a:pt x="10687634" y="0"/>
                    </a:moveTo>
                    <a:lnTo>
                      <a:pt x="149171" y="0"/>
                    </a:lnTo>
                    <a:lnTo>
                      <a:pt x="102021" y="7605"/>
                    </a:lnTo>
                    <a:lnTo>
                      <a:pt x="61072" y="28782"/>
                    </a:lnTo>
                    <a:lnTo>
                      <a:pt x="28781" y="61074"/>
                    </a:lnTo>
                    <a:lnTo>
                      <a:pt x="7604" y="102024"/>
                    </a:lnTo>
                    <a:lnTo>
                      <a:pt x="0" y="149174"/>
                    </a:lnTo>
                    <a:lnTo>
                      <a:pt x="0" y="745883"/>
                    </a:lnTo>
                    <a:lnTo>
                      <a:pt x="7604" y="793033"/>
                    </a:lnTo>
                    <a:lnTo>
                      <a:pt x="28781" y="833983"/>
                    </a:lnTo>
                    <a:lnTo>
                      <a:pt x="61072" y="866275"/>
                    </a:lnTo>
                    <a:lnTo>
                      <a:pt x="102021" y="887452"/>
                    </a:lnTo>
                    <a:lnTo>
                      <a:pt x="149171" y="895057"/>
                    </a:lnTo>
                    <a:lnTo>
                      <a:pt x="10687634" y="895057"/>
                    </a:lnTo>
                    <a:lnTo>
                      <a:pt x="10734782" y="887452"/>
                    </a:lnTo>
                    <a:lnTo>
                      <a:pt x="10775729" y="866275"/>
                    </a:lnTo>
                    <a:lnTo>
                      <a:pt x="10808017" y="833983"/>
                    </a:lnTo>
                    <a:lnTo>
                      <a:pt x="10829191" y="793033"/>
                    </a:lnTo>
                    <a:lnTo>
                      <a:pt x="10836795" y="745883"/>
                    </a:lnTo>
                    <a:lnTo>
                      <a:pt x="10836795" y="149174"/>
                    </a:lnTo>
                    <a:lnTo>
                      <a:pt x="10829191" y="102024"/>
                    </a:lnTo>
                    <a:lnTo>
                      <a:pt x="10808017" y="61074"/>
                    </a:lnTo>
                    <a:lnTo>
                      <a:pt x="10775729" y="28782"/>
                    </a:lnTo>
                    <a:lnTo>
                      <a:pt x="10734782" y="7605"/>
                    </a:lnTo>
                    <a:lnTo>
                      <a:pt x="1068763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677862" y="2443302"/>
                <a:ext cx="10836910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10836910" h="895350">
                    <a:moveTo>
                      <a:pt x="0" y="149173"/>
                    </a:moveTo>
                    <a:lnTo>
                      <a:pt x="7604" y="102022"/>
                    </a:lnTo>
                    <a:lnTo>
                      <a:pt x="28781" y="61073"/>
                    </a:lnTo>
                    <a:lnTo>
                      <a:pt x="61072" y="28781"/>
                    </a:lnTo>
                    <a:lnTo>
                      <a:pt x="102022" y="7604"/>
                    </a:lnTo>
                    <a:lnTo>
                      <a:pt x="149172" y="0"/>
                    </a:lnTo>
                    <a:lnTo>
                      <a:pt x="10687606" y="0"/>
                    </a:lnTo>
                    <a:lnTo>
                      <a:pt x="10734764" y="7604"/>
                    </a:lnTo>
                    <a:lnTo>
                      <a:pt x="10775721" y="28781"/>
                    </a:lnTo>
                    <a:lnTo>
                      <a:pt x="10808018" y="61073"/>
                    </a:lnTo>
                    <a:lnTo>
                      <a:pt x="10829199" y="102022"/>
                    </a:lnTo>
                    <a:lnTo>
                      <a:pt x="10836806" y="149173"/>
                    </a:lnTo>
                    <a:lnTo>
                      <a:pt x="10836806" y="745877"/>
                    </a:lnTo>
                    <a:lnTo>
                      <a:pt x="10829199" y="793027"/>
                    </a:lnTo>
                    <a:lnTo>
                      <a:pt x="10808018" y="833977"/>
                    </a:lnTo>
                    <a:lnTo>
                      <a:pt x="10775721" y="866268"/>
                    </a:lnTo>
                    <a:lnTo>
                      <a:pt x="10734764" y="887445"/>
                    </a:lnTo>
                    <a:lnTo>
                      <a:pt x="10687606" y="895050"/>
                    </a:lnTo>
                    <a:lnTo>
                      <a:pt x="149172" y="895050"/>
                    </a:lnTo>
                    <a:lnTo>
                      <a:pt x="102022" y="887445"/>
                    </a:lnTo>
                    <a:lnTo>
                      <a:pt x="61072" y="866268"/>
                    </a:lnTo>
                    <a:lnTo>
                      <a:pt x="28781" y="833977"/>
                    </a:lnTo>
                    <a:lnTo>
                      <a:pt x="7604" y="793027"/>
                    </a:lnTo>
                    <a:lnTo>
                      <a:pt x="0" y="745877"/>
                    </a:lnTo>
                    <a:lnTo>
                      <a:pt x="0" y="149173"/>
                    </a:lnTo>
                    <a:close/>
                  </a:path>
                </a:pathLst>
              </a:custGeom>
              <a:grpFill/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677862" y="3387318"/>
                <a:ext cx="10836910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10836910" h="895350">
                    <a:moveTo>
                      <a:pt x="10687634" y="0"/>
                    </a:moveTo>
                    <a:lnTo>
                      <a:pt x="149171" y="0"/>
                    </a:lnTo>
                    <a:lnTo>
                      <a:pt x="102021" y="7605"/>
                    </a:lnTo>
                    <a:lnTo>
                      <a:pt x="61072" y="28782"/>
                    </a:lnTo>
                    <a:lnTo>
                      <a:pt x="28781" y="61074"/>
                    </a:lnTo>
                    <a:lnTo>
                      <a:pt x="7604" y="102024"/>
                    </a:lnTo>
                    <a:lnTo>
                      <a:pt x="0" y="149174"/>
                    </a:lnTo>
                    <a:lnTo>
                      <a:pt x="0" y="745870"/>
                    </a:lnTo>
                    <a:lnTo>
                      <a:pt x="7604" y="793020"/>
                    </a:lnTo>
                    <a:lnTo>
                      <a:pt x="28781" y="833970"/>
                    </a:lnTo>
                    <a:lnTo>
                      <a:pt x="61072" y="866262"/>
                    </a:lnTo>
                    <a:lnTo>
                      <a:pt x="102021" y="887440"/>
                    </a:lnTo>
                    <a:lnTo>
                      <a:pt x="149171" y="895045"/>
                    </a:lnTo>
                    <a:lnTo>
                      <a:pt x="10687634" y="895045"/>
                    </a:lnTo>
                    <a:lnTo>
                      <a:pt x="10734782" y="887440"/>
                    </a:lnTo>
                    <a:lnTo>
                      <a:pt x="10775729" y="866262"/>
                    </a:lnTo>
                    <a:lnTo>
                      <a:pt x="10808017" y="833970"/>
                    </a:lnTo>
                    <a:lnTo>
                      <a:pt x="10829191" y="793020"/>
                    </a:lnTo>
                    <a:lnTo>
                      <a:pt x="10836795" y="745870"/>
                    </a:lnTo>
                    <a:lnTo>
                      <a:pt x="10836795" y="149174"/>
                    </a:lnTo>
                    <a:lnTo>
                      <a:pt x="10829191" y="102024"/>
                    </a:lnTo>
                    <a:lnTo>
                      <a:pt x="10808017" y="61074"/>
                    </a:lnTo>
                    <a:lnTo>
                      <a:pt x="10775729" y="28782"/>
                    </a:lnTo>
                    <a:lnTo>
                      <a:pt x="10734782" y="7605"/>
                    </a:lnTo>
                    <a:lnTo>
                      <a:pt x="1068763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677862" y="3387318"/>
                <a:ext cx="10836910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10836910" h="895350">
                    <a:moveTo>
                      <a:pt x="0" y="149173"/>
                    </a:moveTo>
                    <a:lnTo>
                      <a:pt x="7604" y="102022"/>
                    </a:lnTo>
                    <a:lnTo>
                      <a:pt x="28781" y="61073"/>
                    </a:lnTo>
                    <a:lnTo>
                      <a:pt x="61072" y="28781"/>
                    </a:lnTo>
                    <a:lnTo>
                      <a:pt x="102022" y="7604"/>
                    </a:lnTo>
                    <a:lnTo>
                      <a:pt x="149172" y="0"/>
                    </a:lnTo>
                    <a:lnTo>
                      <a:pt x="10687606" y="0"/>
                    </a:lnTo>
                    <a:lnTo>
                      <a:pt x="10734764" y="7604"/>
                    </a:lnTo>
                    <a:lnTo>
                      <a:pt x="10775721" y="28781"/>
                    </a:lnTo>
                    <a:lnTo>
                      <a:pt x="10808018" y="61073"/>
                    </a:lnTo>
                    <a:lnTo>
                      <a:pt x="10829199" y="102022"/>
                    </a:lnTo>
                    <a:lnTo>
                      <a:pt x="10836806" y="149173"/>
                    </a:lnTo>
                    <a:lnTo>
                      <a:pt x="10836806" y="745877"/>
                    </a:lnTo>
                    <a:lnTo>
                      <a:pt x="10829199" y="793027"/>
                    </a:lnTo>
                    <a:lnTo>
                      <a:pt x="10808018" y="833977"/>
                    </a:lnTo>
                    <a:lnTo>
                      <a:pt x="10775721" y="866268"/>
                    </a:lnTo>
                    <a:lnTo>
                      <a:pt x="10734764" y="887445"/>
                    </a:lnTo>
                    <a:lnTo>
                      <a:pt x="10687606" y="895050"/>
                    </a:lnTo>
                    <a:lnTo>
                      <a:pt x="149172" y="895050"/>
                    </a:lnTo>
                    <a:lnTo>
                      <a:pt x="102022" y="887445"/>
                    </a:lnTo>
                    <a:lnTo>
                      <a:pt x="61072" y="866268"/>
                    </a:lnTo>
                    <a:lnTo>
                      <a:pt x="28781" y="833977"/>
                    </a:lnTo>
                    <a:lnTo>
                      <a:pt x="7604" y="793027"/>
                    </a:lnTo>
                    <a:lnTo>
                      <a:pt x="0" y="745877"/>
                    </a:lnTo>
                    <a:lnTo>
                      <a:pt x="0" y="149173"/>
                    </a:lnTo>
                    <a:close/>
                  </a:path>
                </a:pathLst>
              </a:custGeom>
              <a:grpFill/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677862" y="4331322"/>
                <a:ext cx="10836910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10836910" h="895350">
                    <a:moveTo>
                      <a:pt x="10687634" y="0"/>
                    </a:moveTo>
                    <a:lnTo>
                      <a:pt x="149171" y="0"/>
                    </a:lnTo>
                    <a:lnTo>
                      <a:pt x="102021" y="7605"/>
                    </a:lnTo>
                    <a:lnTo>
                      <a:pt x="61072" y="28782"/>
                    </a:lnTo>
                    <a:lnTo>
                      <a:pt x="28781" y="61074"/>
                    </a:lnTo>
                    <a:lnTo>
                      <a:pt x="7604" y="102024"/>
                    </a:lnTo>
                    <a:lnTo>
                      <a:pt x="0" y="149174"/>
                    </a:lnTo>
                    <a:lnTo>
                      <a:pt x="0" y="745883"/>
                    </a:lnTo>
                    <a:lnTo>
                      <a:pt x="7604" y="793033"/>
                    </a:lnTo>
                    <a:lnTo>
                      <a:pt x="28781" y="833983"/>
                    </a:lnTo>
                    <a:lnTo>
                      <a:pt x="61072" y="866275"/>
                    </a:lnTo>
                    <a:lnTo>
                      <a:pt x="102021" y="887452"/>
                    </a:lnTo>
                    <a:lnTo>
                      <a:pt x="149171" y="895057"/>
                    </a:lnTo>
                    <a:lnTo>
                      <a:pt x="10687634" y="895057"/>
                    </a:lnTo>
                    <a:lnTo>
                      <a:pt x="10734782" y="887452"/>
                    </a:lnTo>
                    <a:lnTo>
                      <a:pt x="10775729" y="866275"/>
                    </a:lnTo>
                    <a:lnTo>
                      <a:pt x="10808017" y="833983"/>
                    </a:lnTo>
                    <a:lnTo>
                      <a:pt x="10829191" y="793033"/>
                    </a:lnTo>
                    <a:lnTo>
                      <a:pt x="10836795" y="745883"/>
                    </a:lnTo>
                    <a:lnTo>
                      <a:pt x="10836795" y="149174"/>
                    </a:lnTo>
                    <a:lnTo>
                      <a:pt x="10829191" y="102024"/>
                    </a:lnTo>
                    <a:lnTo>
                      <a:pt x="10808017" y="61074"/>
                    </a:lnTo>
                    <a:lnTo>
                      <a:pt x="10775729" y="28782"/>
                    </a:lnTo>
                    <a:lnTo>
                      <a:pt x="10734782" y="7605"/>
                    </a:lnTo>
                    <a:lnTo>
                      <a:pt x="1068763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677862" y="4331322"/>
                <a:ext cx="10836910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10836910" h="895350">
                    <a:moveTo>
                      <a:pt x="0" y="149173"/>
                    </a:moveTo>
                    <a:lnTo>
                      <a:pt x="7604" y="102022"/>
                    </a:lnTo>
                    <a:lnTo>
                      <a:pt x="28781" y="61073"/>
                    </a:lnTo>
                    <a:lnTo>
                      <a:pt x="61072" y="28781"/>
                    </a:lnTo>
                    <a:lnTo>
                      <a:pt x="102022" y="7604"/>
                    </a:lnTo>
                    <a:lnTo>
                      <a:pt x="149172" y="0"/>
                    </a:lnTo>
                    <a:lnTo>
                      <a:pt x="10687606" y="0"/>
                    </a:lnTo>
                    <a:lnTo>
                      <a:pt x="10734764" y="7604"/>
                    </a:lnTo>
                    <a:lnTo>
                      <a:pt x="10775721" y="28781"/>
                    </a:lnTo>
                    <a:lnTo>
                      <a:pt x="10808018" y="61073"/>
                    </a:lnTo>
                    <a:lnTo>
                      <a:pt x="10829199" y="102022"/>
                    </a:lnTo>
                    <a:lnTo>
                      <a:pt x="10836806" y="149173"/>
                    </a:lnTo>
                    <a:lnTo>
                      <a:pt x="10836806" y="745877"/>
                    </a:lnTo>
                    <a:lnTo>
                      <a:pt x="10829199" y="793027"/>
                    </a:lnTo>
                    <a:lnTo>
                      <a:pt x="10808018" y="833977"/>
                    </a:lnTo>
                    <a:lnTo>
                      <a:pt x="10775721" y="866268"/>
                    </a:lnTo>
                    <a:lnTo>
                      <a:pt x="10734764" y="887445"/>
                    </a:lnTo>
                    <a:lnTo>
                      <a:pt x="10687606" y="895050"/>
                    </a:lnTo>
                    <a:lnTo>
                      <a:pt x="149172" y="895050"/>
                    </a:lnTo>
                    <a:lnTo>
                      <a:pt x="102022" y="887445"/>
                    </a:lnTo>
                    <a:lnTo>
                      <a:pt x="61072" y="866268"/>
                    </a:lnTo>
                    <a:lnTo>
                      <a:pt x="28781" y="833977"/>
                    </a:lnTo>
                    <a:lnTo>
                      <a:pt x="7604" y="793027"/>
                    </a:lnTo>
                    <a:lnTo>
                      <a:pt x="0" y="745877"/>
                    </a:lnTo>
                    <a:lnTo>
                      <a:pt x="0" y="149173"/>
                    </a:lnTo>
                    <a:close/>
                  </a:path>
                </a:pathLst>
              </a:custGeom>
              <a:grpFill/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677862" y="5275338"/>
                <a:ext cx="10836910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10836910" h="895350">
                    <a:moveTo>
                      <a:pt x="10687634" y="0"/>
                    </a:moveTo>
                    <a:lnTo>
                      <a:pt x="149171" y="0"/>
                    </a:lnTo>
                    <a:lnTo>
                      <a:pt x="102021" y="7603"/>
                    </a:lnTo>
                    <a:lnTo>
                      <a:pt x="61072" y="28778"/>
                    </a:lnTo>
                    <a:lnTo>
                      <a:pt x="28781" y="61069"/>
                    </a:lnTo>
                    <a:lnTo>
                      <a:pt x="7604" y="102019"/>
                    </a:lnTo>
                    <a:lnTo>
                      <a:pt x="0" y="149174"/>
                    </a:lnTo>
                    <a:lnTo>
                      <a:pt x="0" y="745873"/>
                    </a:lnTo>
                    <a:lnTo>
                      <a:pt x="7604" y="793023"/>
                    </a:lnTo>
                    <a:lnTo>
                      <a:pt x="28781" y="833973"/>
                    </a:lnTo>
                    <a:lnTo>
                      <a:pt x="61072" y="866264"/>
                    </a:lnTo>
                    <a:lnTo>
                      <a:pt x="102021" y="887441"/>
                    </a:lnTo>
                    <a:lnTo>
                      <a:pt x="149171" y="895046"/>
                    </a:lnTo>
                    <a:lnTo>
                      <a:pt x="10687634" y="895046"/>
                    </a:lnTo>
                    <a:lnTo>
                      <a:pt x="10734782" y="887441"/>
                    </a:lnTo>
                    <a:lnTo>
                      <a:pt x="10775729" y="866264"/>
                    </a:lnTo>
                    <a:lnTo>
                      <a:pt x="10808017" y="833973"/>
                    </a:lnTo>
                    <a:lnTo>
                      <a:pt x="10829191" y="793023"/>
                    </a:lnTo>
                    <a:lnTo>
                      <a:pt x="10836795" y="745873"/>
                    </a:lnTo>
                    <a:lnTo>
                      <a:pt x="10836795" y="149174"/>
                    </a:lnTo>
                    <a:lnTo>
                      <a:pt x="10829191" y="102019"/>
                    </a:lnTo>
                    <a:lnTo>
                      <a:pt x="10808017" y="61069"/>
                    </a:lnTo>
                    <a:lnTo>
                      <a:pt x="10775729" y="28778"/>
                    </a:lnTo>
                    <a:lnTo>
                      <a:pt x="10734782" y="7603"/>
                    </a:lnTo>
                    <a:lnTo>
                      <a:pt x="1068763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677862" y="5275338"/>
                <a:ext cx="10836910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10836910" h="895350">
                    <a:moveTo>
                      <a:pt x="0" y="149173"/>
                    </a:moveTo>
                    <a:lnTo>
                      <a:pt x="7604" y="102022"/>
                    </a:lnTo>
                    <a:lnTo>
                      <a:pt x="28781" y="61073"/>
                    </a:lnTo>
                    <a:lnTo>
                      <a:pt x="61072" y="28781"/>
                    </a:lnTo>
                    <a:lnTo>
                      <a:pt x="102022" y="7604"/>
                    </a:lnTo>
                    <a:lnTo>
                      <a:pt x="149172" y="0"/>
                    </a:lnTo>
                    <a:lnTo>
                      <a:pt x="10687606" y="0"/>
                    </a:lnTo>
                    <a:lnTo>
                      <a:pt x="10734764" y="7604"/>
                    </a:lnTo>
                    <a:lnTo>
                      <a:pt x="10775721" y="28781"/>
                    </a:lnTo>
                    <a:lnTo>
                      <a:pt x="10808018" y="61073"/>
                    </a:lnTo>
                    <a:lnTo>
                      <a:pt x="10829199" y="102022"/>
                    </a:lnTo>
                    <a:lnTo>
                      <a:pt x="10836806" y="149173"/>
                    </a:lnTo>
                    <a:lnTo>
                      <a:pt x="10836806" y="745877"/>
                    </a:lnTo>
                    <a:lnTo>
                      <a:pt x="10829199" y="793027"/>
                    </a:lnTo>
                    <a:lnTo>
                      <a:pt x="10808018" y="833977"/>
                    </a:lnTo>
                    <a:lnTo>
                      <a:pt x="10775721" y="866268"/>
                    </a:lnTo>
                    <a:lnTo>
                      <a:pt x="10734764" y="887445"/>
                    </a:lnTo>
                    <a:lnTo>
                      <a:pt x="10687606" y="895050"/>
                    </a:lnTo>
                    <a:lnTo>
                      <a:pt x="149172" y="895050"/>
                    </a:lnTo>
                    <a:lnTo>
                      <a:pt x="102022" y="887445"/>
                    </a:lnTo>
                    <a:lnTo>
                      <a:pt x="61072" y="866268"/>
                    </a:lnTo>
                    <a:lnTo>
                      <a:pt x="28781" y="833977"/>
                    </a:lnTo>
                    <a:lnTo>
                      <a:pt x="7604" y="793027"/>
                    </a:lnTo>
                    <a:lnTo>
                      <a:pt x="0" y="745877"/>
                    </a:lnTo>
                    <a:lnTo>
                      <a:pt x="0" y="149173"/>
                    </a:lnTo>
                    <a:close/>
                  </a:path>
                </a:pathLst>
              </a:custGeom>
              <a:grpFill/>
              <a:ln w="1905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28"/>
            <p:cNvSpPr txBox="1"/>
            <p:nvPr/>
          </p:nvSpPr>
          <p:spPr>
            <a:xfrm>
              <a:off x="927258" y="705112"/>
              <a:ext cx="10338117" cy="5778504"/>
            </a:xfrm>
            <a:prstGeom prst="rect">
              <a:avLst/>
            </a:prstGeom>
          </p:spPr>
          <p:txBody>
            <a:bodyPr vert="horz" wrap="square" lIns="0" tIns="45719" rIns="0" bIns="0" rtlCol="0">
              <a:spAutoFit/>
            </a:bodyPr>
            <a:lstStyle/>
            <a:p>
              <a:pPr marL="12700" marR="17780">
                <a:lnSpc>
                  <a:spcPts val="1800"/>
                </a:lnSpc>
                <a:spcBef>
                  <a:spcPts val="359"/>
                </a:spcBef>
              </a:pP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wynagrodzenia</a:t>
              </a:r>
              <a:r>
                <a:rPr sz="1700" spc="-4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etatowe</a:t>
              </a:r>
              <a:r>
                <a:rPr sz="1700" spc="-4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dla</a:t>
              </a:r>
              <a:r>
                <a:rPr sz="1700" spc="-3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kierownika</a:t>
              </a:r>
              <a:r>
                <a:rPr sz="1700" spc="-4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projektu</a:t>
              </a:r>
              <a:r>
                <a:rPr sz="1700" spc="-3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–</a:t>
              </a:r>
              <a:r>
                <a:rPr sz="1700" spc="-4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pl-PL" sz="17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170</a:t>
              </a:r>
              <a:r>
                <a:rPr sz="1700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000</a:t>
              </a:r>
              <a:r>
                <a:rPr sz="1700" spc="-4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 err="1">
                  <a:solidFill>
                    <a:srgbClr val="FFFFFF"/>
                  </a:solidFill>
                  <a:latin typeface="Trebuchet MS"/>
                  <a:cs typeface="Trebuchet MS"/>
                </a:rPr>
                <a:t>zł</a:t>
              </a:r>
              <a:r>
                <a:rPr sz="1700" spc="-3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pl-PL" sz="1700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(Opus) i 160 000 (Sonata) </a:t>
              </a:r>
              <a:r>
                <a:rPr sz="170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rocznie</a:t>
              </a:r>
              <a:r>
                <a:rPr sz="1700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w</a:t>
              </a:r>
              <a:r>
                <a:rPr sz="1700" spc="-4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pl-PL"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w</a:t>
              </a:r>
              <a:r>
                <a:rPr sz="170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ypadku</a:t>
              </a:r>
              <a:r>
                <a:rPr sz="1700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zatrudnienia</a:t>
              </a:r>
              <a:r>
                <a:rPr sz="1700" spc="-3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kierownika</a:t>
              </a:r>
              <a:r>
                <a:rPr sz="1700" spc="-4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spc="-25" dirty="0">
                  <a:solidFill>
                    <a:srgbClr val="FFFFFF"/>
                  </a:solidFill>
                  <a:latin typeface="Trebuchet MS"/>
                  <a:cs typeface="Trebuchet MS"/>
                </a:rPr>
                <a:t>na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pełnoetatowym</a:t>
              </a:r>
              <a:r>
                <a:rPr sz="1700" spc="-5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stanowisku;</a:t>
              </a:r>
              <a:r>
                <a:rPr sz="1700" spc="-5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w</a:t>
              </a:r>
              <a:r>
                <a:rPr sz="1700" spc="-5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pl-PL"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w</a:t>
              </a:r>
              <a:r>
                <a:rPr sz="170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ypadku</a:t>
              </a:r>
              <a:r>
                <a:rPr sz="1700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zatrudnienia</a:t>
              </a:r>
              <a:r>
                <a:rPr sz="1700" spc="-5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innego</a:t>
              </a:r>
              <a:r>
                <a:rPr sz="1700" spc="-4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 err="1">
                  <a:solidFill>
                    <a:srgbClr val="FFFFFF"/>
                  </a:solidFill>
                  <a:latin typeface="Trebuchet MS"/>
                  <a:cs typeface="Trebuchet MS"/>
                </a:rPr>
                <a:t>niż</a:t>
              </a:r>
              <a:r>
                <a:rPr sz="1700" spc="-4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pełnoetatowe</a:t>
              </a:r>
              <a:r>
                <a:rPr sz="1700" spc="-5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kierownik</a:t>
              </a:r>
              <a:r>
                <a:rPr sz="1700" spc="-5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może</a:t>
              </a:r>
              <a:r>
                <a:rPr sz="1700" spc="-5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otrzymać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wynagrodzenie</a:t>
              </a:r>
              <a:r>
                <a:rPr sz="1700" spc="-3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dodatkowe</a:t>
              </a:r>
              <a:r>
                <a:rPr sz="1700" spc="-3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w</a:t>
              </a:r>
              <a:r>
                <a:rPr sz="1700" spc="-3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wysokości</a:t>
              </a:r>
              <a:r>
                <a:rPr sz="1700" spc="-2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maks.</a:t>
              </a:r>
              <a:r>
                <a:rPr sz="1700" spc="-3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3</a:t>
              </a:r>
              <a:r>
                <a:rPr sz="1700" spc="-3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000</a:t>
              </a:r>
              <a:r>
                <a:rPr sz="1700" spc="-3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 err="1">
                  <a:solidFill>
                    <a:srgbClr val="FFFFFF"/>
                  </a:solidFill>
                  <a:latin typeface="Trebuchet MS"/>
                  <a:cs typeface="Trebuchet MS"/>
                </a:rPr>
                <a:t>zł</a:t>
              </a:r>
              <a:r>
                <a:rPr sz="1700" spc="-3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pl-PL" sz="1700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(Opus) i 2 000 zł (Sonata) </a:t>
              </a:r>
              <a:r>
                <a:rPr sz="1700" spc="-1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miesięcznie</a:t>
              </a:r>
              <a:r>
                <a:rPr sz="170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.</a:t>
              </a:r>
              <a:endParaRPr sz="1700" dirty="0">
                <a:latin typeface="Trebuchet MS"/>
                <a:cs typeface="Trebuchet MS"/>
              </a:endParaRPr>
            </a:p>
            <a:p>
              <a:pPr marL="419734" indent="-171450">
                <a:lnSpc>
                  <a:spcPct val="100000"/>
                </a:lnSpc>
                <a:spcBef>
                  <a:spcPts val="680"/>
                </a:spcBef>
                <a:buChar char="•"/>
                <a:tabLst>
                  <a:tab pos="419734" algn="l"/>
                </a:tabLst>
              </a:pPr>
              <a:r>
                <a:rPr sz="1600" dirty="0">
                  <a:solidFill>
                    <a:srgbClr val="C00000"/>
                  </a:solidFill>
                  <a:latin typeface="Trebuchet MS"/>
                  <a:cs typeface="Trebuchet MS"/>
                </a:rPr>
                <a:t>wynagrodzenia</a:t>
              </a:r>
              <a:r>
                <a:rPr sz="1600" spc="-55" dirty="0">
                  <a:solidFill>
                    <a:srgbClr val="C00000"/>
                  </a:solidFill>
                  <a:latin typeface="Trebuchet MS"/>
                  <a:cs typeface="Trebuchet MS"/>
                </a:rPr>
                <a:t> </a:t>
              </a:r>
              <a:r>
                <a:rPr sz="1600" dirty="0">
                  <a:solidFill>
                    <a:srgbClr val="C00000"/>
                  </a:solidFill>
                  <a:latin typeface="Trebuchet MS"/>
                  <a:cs typeface="Trebuchet MS"/>
                </a:rPr>
                <a:t>dla</a:t>
              </a:r>
              <a:r>
                <a:rPr sz="1600" spc="-55" dirty="0">
                  <a:solidFill>
                    <a:srgbClr val="C00000"/>
                  </a:solidFill>
                  <a:latin typeface="Trebuchet MS"/>
                  <a:cs typeface="Trebuchet MS"/>
                </a:rPr>
                <a:t> </a:t>
              </a:r>
              <a:r>
                <a:rPr sz="1600" dirty="0">
                  <a:solidFill>
                    <a:srgbClr val="C00000"/>
                  </a:solidFill>
                  <a:latin typeface="Trebuchet MS"/>
                  <a:cs typeface="Trebuchet MS"/>
                </a:rPr>
                <a:t>wykonawców</a:t>
              </a:r>
              <a:r>
                <a:rPr sz="1600" spc="-55" dirty="0">
                  <a:solidFill>
                    <a:srgbClr val="C00000"/>
                  </a:solidFill>
                  <a:latin typeface="Trebuchet MS"/>
                  <a:cs typeface="Trebuchet MS"/>
                </a:rPr>
                <a:t> </a:t>
              </a:r>
              <a:r>
                <a:rPr sz="1600" spc="-10" dirty="0">
                  <a:solidFill>
                    <a:srgbClr val="C00000"/>
                  </a:solidFill>
                  <a:latin typeface="Trebuchet MS"/>
                  <a:cs typeface="Trebuchet MS"/>
                </a:rPr>
                <a:t>projektu:</a:t>
              </a:r>
              <a:endParaRPr sz="1600" dirty="0">
                <a:solidFill>
                  <a:srgbClr val="C00000"/>
                </a:solidFill>
                <a:latin typeface="Trebuchet MS"/>
                <a:cs typeface="Trebuchet MS"/>
              </a:endParaRPr>
            </a:p>
            <a:p>
              <a:pPr marL="12700" marR="283210">
                <a:lnSpc>
                  <a:spcPts val="1800"/>
                </a:lnSpc>
              </a:pPr>
              <a:endParaRPr lang="pl-PL" sz="1600" dirty="0">
                <a:latin typeface="Trebuchet MS"/>
                <a:cs typeface="Trebuchet MS"/>
              </a:endParaRPr>
            </a:p>
            <a:p>
              <a:pPr marL="12700" marR="283210">
                <a:lnSpc>
                  <a:spcPts val="1800"/>
                </a:lnSpc>
              </a:pPr>
              <a:r>
                <a:rPr sz="170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pełnoetatowe</a:t>
              </a:r>
              <a:r>
                <a:rPr sz="1700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stanowiska</a:t>
              </a:r>
              <a:r>
                <a:rPr sz="1700" spc="-3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typu</a:t>
              </a:r>
              <a:r>
                <a:rPr sz="1700" spc="-3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post-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doc</a:t>
              </a:r>
              <a:r>
                <a:rPr sz="1700" spc="-3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–</a:t>
              </a:r>
              <a:r>
                <a:rPr sz="1700" spc="-3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1</a:t>
              </a:r>
              <a:r>
                <a:rPr lang="pl-PL" sz="17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4</a:t>
              </a:r>
              <a:r>
                <a:rPr sz="17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0</a:t>
              </a:r>
              <a:r>
                <a:rPr sz="1700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000</a:t>
              </a:r>
              <a:r>
                <a:rPr lang="pl-PL" sz="17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-210 000</a:t>
              </a:r>
              <a:r>
                <a:rPr sz="1700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 err="1">
                  <a:solidFill>
                    <a:srgbClr val="FFFFFF"/>
                  </a:solidFill>
                  <a:latin typeface="Trebuchet MS"/>
                  <a:cs typeface="Trebuchet MS"/>
                </a:rPr>
                <a:t>zł</a:t>
              </a:r>
              <a:r>
                <a:rPr sz="1700" spc="-2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rocznie</a:t>
              </a:r>
              <a:r>
                <a:rPr lang="pl-PL" sz="17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, może być zaplanowane na okres krótszy niż czas </a:t>
              </a:r>
              <a:r>
                <a:rPr lang="pl-PL"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trwania projektu; </a:t>
              </a:r>
              <a:r>
                <a:rPr lang="pl-PL" sz="17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łączny </a:t>
              </a:r>
              <a:r>
                <a:rPr lang="pl-PL"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budżet wynagrodzeń na stanowiskach typu post-</a:t>
              </a:r>
              <a:r>
                <a:rPr lang="pl-PL" sz="1700" dirty="0" err="1">
                  <a:solidFill>
                    <a:srgbClr val="FFFFFF"/>
                  </a:solidFill>
                  <a:latin typeface="Trebuchet MS"/>
                  <a:cs typeface="Trebuchet MS"/>
                </a:rPr>
                <a:t>doc</a:t>
              </a:r>
              <a:r>
                <a:rPr lang="pl-PL"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, w przeliczeniu na </a:t>
              </a:r>
              <a:r>
                <a:rPr lang="pl-PL" sz="17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każdy zaplanowany </a:t>
              </a:r>
              <a:r>
                <a:rPr lang="pl-PL"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we wniosku rok realizacji projektu, wynosi co najwyżej 280 tys. zł.</a:t>
              </a:r>
              <a:endParaRPr lang="pl-PL" sz="1700" dirty="0" smtClean="0">
                <a:solidFill>
                  <a:srgbClr val="FFFFFF"/>
                </a:solidFill>
                <a:latin typeface="Trebuchet MS"/>
                <a:cs typeface="Trebuchet MS"/>
              </a:endParaRPr>
            </a:p>
            <a:p>
              <a:pPr marL="12700" marR="283210">
                <a:lnSpc>
                  <a:spcPts val="1800"/>
                </a:lnSpc>
                <a:spcBef>
                  <a:spcPts val="5"/>
                </a:spcBef>
              </a:pPr>
              <a:endParaRPr sz="1700" dirty="0">
                <a:latin typeface="Trebuchet MS"/>
                <a:cs typeface="Trebuchet MS"/>
              </a:endParaRPr>
            </a:p>
            <a:p>
              <a:pPr marL="12700" marR="5080" algn="just">
                <a:lnSpc>
                  <a:spcPts val="1800"/>
                </a:lnSpc>
              </a:pPr>
              <a:endParaRPr lang="pl-PL" sz="1700" dirty="0" smtClean="0">
                <a:solidFill>
                  <a:srgbClr val="FFFFFF"/>
                </a:solidFill>
                <a:latin typeface="Trebuchet MS"/>
                <a:cs typeface="Trebuchet MS"/>
              </a:endParaRPr>
            </a:p>
            <a:p>
              <a:pPr marL="12700" marR="5080" algn="just">
                <a:lnSpc>
                  <a:spcPts val="1800"/>
                </a:lnSpc>
              </a:pPr>
              <a:r>
                <a:rPr sz="1700" dirty="0" err="1" smtClean="0">
                  <a:solidFill>
                    <a:srgbClr val="FF7C80"/>
                  </a:solidFill>
                  <a:latin typeface="Trebuchet MS"/>
                  <a:cs typeface="Trebuchet MS"/>
                </a:rPr>
                <a:t>stypendia</a:t>
              </a:r>
              <a:r>
                <a:rPr sz="1700" spc="465" dirty="0" smtClean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i</a:t>
              </a:r>
              <a:r>
                <a:rPr sz="1700" spc="470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wynagrodzenia</a:t>
              </a:r>
              <a:r>
                <a:rPr sz="1700" spc="465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dla</a:t>
              </a:r>
              <a:r>
                <a:rPr sz="1700" spc="470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studentów</a:t>
              </a:r>
              <a:r>
                <a:rPr sz="1700" spc="465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i</a:t>
              </a:r>
              <a:r>
                <a:rPr sz="1700" spc="470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doktorantów</a:t>
              </a:r>
              <a:r>
                <a:rPr sz="1700" spc="470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(maks. </a:t>
              </a:r>
              <a:r>
                <a:rPr lang="pl-PL" sz="1700" dirty="0" smtClean="0">
                  <a:solidFill>
                    <a:srgbClr val="FF7C80"/>
                  </a:solidFill>
                  <a:latin typeface="Trebuchet MS"/>
                  <a:cs typeface="Trebuchet MS"/>
                </a:rPr>
                <a:t>13</a:t>
              </a:r>
              <a:r>
                <a:rPr sz="1700" dirty="0" smtClean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000 </a:t>
              </a:r>
              <a:r>
                <a:rPr sz="1700" dirty="0" err="1">
                  <a:solidFill>
                    <a:srgbClr val="FF7C80"/>
                  </a:solidFill>
                  <a:latin typeface="Trebuchet MS"/>
                  <a:cs typeface="Trebuchet MS"/>
                </a:rPr>
                <a:t>zł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lang="pl-PL" sz="1700" dirty="0" smtClean="0">
                  <a:solidFill>
                    <a:srgbClr val="FF7C80"/>
                  </a:solidFill>
                  <a:latin typeface="Trebuchet MS"/>
                  <a:cs typeface="Trebuchet MS"/>
                </a:rPr>
                <a:t>(Opus) i 6,5 000 zł (Sonata)</a:t>
              </a:r>
              <a:r>
                <a:rPr lang="pl-PL" sz="1700" spc="470" dirty="0" smtClean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 err="1" smtClean="0">
                  <a:solidFill>
                    <a:srgbClr val="FF7C80"/>
                  </a:solidFill>
                  <a:latin typeface="Trebuchet MS"/>
                  <a:cs typeface="Trebuchet MS"/>
                </a:rPr>
                <a:t>na</a:t>
              </a:r>
              <a:r>
                <a:rPr sz="1700" spc="465" dirty="0" smtClean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każdy</a:t>
              </a:r>
              <a:r>
                <a:rPr sz="1700" spc="470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miesiąc</a:t>
              </a:r>
              <a:r>
                <a:rPr sz="1700" spc="470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spc="-10" dirty="0">
                  <a:solidFill>
                    <a:srgbClr val="FF7C80"/>
                  </a:solidFill>
                  <a:latin typeface="Trebuchet MS"/>
                  <a:cs typeface="Trebuchet MS"/>
                </a:rPr>
                <a:t>realizacji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projektu,</a:t>
              </a:r>
              <a:r>
                <a:rPr sz="1700" spc="250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wysokość</a:t>
              </a:r>
              <a:r>
                <a:rPr sz="1700" spc="250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1</a:t>
              </a:r>
              <a:r>
                <a:rPr sz="1700" spc="254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stypendium</a:t>
              </a:r>
              <a:r>
                <a:rPr sz="1700" spc="254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–</a:t>
              </a:r>
              <a:r>
                <a:rPr sz="1700" spc="254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zależna</a:t>
              </a:r>
              <a:r>
                <a:rPr sz="1700" spc="254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od</a:t>
              </a:r>
              <a:r>
                <a:rPr sz="1700" spc="254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zaangażowania</a:t>
              </a:r>
              <a:r>
                <a:rPr sz="1700" spc="254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i</a:t>
              </a:r>
              <a:r>
                <a:rPr sz="1700" spc="250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mieszcząca</a:t>
              </a:r>
              <a:r>
                <a:rPr sz="1700" spc="254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się</a:t>
              </a:r>
              <a:r>
                <a:rPr sz="1700" spc="254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w</a:t>
              </a:r>
              <a:r>
                <a:rPr sz="1700" spc="254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przedziale</a:t>
              </a:r>
              <a:r>
                <a:rPr sz="1700" spc="254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7C80"/>
                  </a:solidFill>
                  <a:latin typeface="Trebuchet MS"/>
                  <a:cs typeface="Trebuchet MS"/>
                </a:rPr>
                <a:t>1</a:t>
              </a:r>
              <a:r>
                <a:rPr sz="1700" spc="254" dirty="0">
                  <a:solidFill>
                    <a:srgbClr val="FF7C80"/>
                  </a:solidFill>
                  <a:latin typeface="Trebuchet MS"/>
                  <a:cs typeface="Trebuchet MS"/>
                </a:rPr>
                <a:t> </a:t>
              </a:r>
              <a:r>
                <a:rPr sz="1700" spc="-10" dirty="0" smtClean="0">
                  <a:solidFill>
                    <a:srgbClr val="FF7C80"/>
                  </a:solidFill>
                  <a:latin typeface="Trebuchet MS"/>
                  <a:cs typeface="Trebuchet MS"/>
                </a:rPr>
                <a:t>000-</a:t>
              </a:r>
              <a:r>
                <a:rPr lang="pl-PL" sz="1700" spc="-10" dirty="0" smtClean="0">
                  <a:solidFill>
                    <a:srgbClr val="FF7C80"/>
                  </a:solidFill>
                  <a:latin typeface="Trebuchet MS"/>
                  <a:cs typeface="Trebuchet MS"/>
                </a:rPr>
                <a:t>6 </a:t>
              </a:r>
              <a:r>
                <a:rPr sz="1700" dirty="0" smtClean="0">
                  <a:solidFill>
                    <a:srgbClr val="FF7C80"/>
                  </a:solidFill>
                  <a:latin typeface="Trebuchet MS"/>
                  <a:cs typeface="Trebuchet MS"/>
                </a:rPr>
                <a:t>5</a:t>
              </a:r>
              <a:r>
                <a:rPr sz="1700" spc="-25" dirty="0" smtClean="0">
                  <a:solidFill>
                    <a:srgbClr val="FF7C80"/>
                  </a:solidFill>
                  <a:latin typeface="Trebuchet MS"/>
                  <a:cs typeface="Trebuchet MS"/>
                </a:rPr>
                <a:t>00 </a:t>
              </a:r>
              <a:r>
                <a:rPr sz="1700" spc="-10" dirty="0">
                  <a:solidFill>
                    <a:srgbClr val="FF7C80"/>
                  </a:solidFill>
                  <a:latin typeface="Trebuchet MS"/>
                  <a:cs typeface="Trebuchet MS"/>
                </a:rPr>
                <a:t>miesięcznie),</a:t>
              </a:r>
              <a:endParaRPr sz="1700" dirty="0">
                <a:solidFill>
                  <a:srgbClr val="FF7C80"/>
                </a:solidFill>
                <a:latin typeface="Trebuchet MS"/>
                <a:cs typeface="Trebuchet MS"/>
              </a:endParaRPr>
            </a:p>
            <a:p>
              <a:pPr>
                <a:lnSpc>
                  <a:spcPct val="100000"/>
                </a:lnSpc>
                <a:spcBef>
                  <a:spcPts val="65"/>
                </a:spcBef>
              </a:pPr>
              <a:endParaRPr sz="1700" dirty="0">
                <a:latin typeface="Trebuchet MS"/>
                <a:cs typeface="Trebuchet MS"/>
              </a:endParaRPr>
            </a:p>
            <a:p>
              <a:pPr marL="12700" marR="5080" algn="just">
                <a:lnSpc>
                  <a:spcPts val="1800"/>
                </a:lnSpc>
                <a:spcBef>
                  <a:spcPts val="5"/>
                </a:spcBef>
              </a:pPr>
              <a:endParaRPr lang="pl-PL" sz="1700" dirty="0" smtClean="0">
                <a:solidFill>
                  <a:srgbClr val="FFFFFF"/>
                </a:solidFill>
                <a:latin typeface="Trebuchet MS"/>
                <a:cs typeface="Trebuchet MS"/>
              </a:endParaRPr>
            </a:p>
            <a:p>
              <a:pPr marL="12700" marR="5080" algn="just">
                <a:lnSpc>
                  <a:spcPts val="1800"/>
                </a:lnSpc>
                <a:spcBef>
                  <a:spcPts val="5"/>
                </a:spcBef>
              </a:pPr>
              <a:r>
                <a:rPr sz="170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wynagrodzenie</a:t>
              </a:r>
              <a:r>
                <a:rPr sz="1700" spc="9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etatowe</a:t>
              </a:r>
              <a:r>
                <a:rPr sz="1700" spc="8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na</a:t>
              </a:r>
              <a:r>
                <a:rPr sz="1700" spc="9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stanowisku</a:t>
              </a:r>
              <a:r>
                <a:rPr sz="1700" spc="9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badacza</a:t>
              </a:r>
              <a:r>
                <a:rPr sz="1700" spc="9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(senior</a:t>
              </a:r>
              <a:r>
                <a:rPr sz="1700" spc="9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researcher)</a:t>
              </a:r>
              <a:r>
                <a:rPr sz="1700" spc="9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–</a:t>
              </a:r>
              <a:r>
                <a:rPr lang="pl-PL"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pl-PL" sz="17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minimum 140</a:t>
              </a:r>
              <a:r>
                <a:rPr sz="1700" spc="9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pl-PL" sz="17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000</a:t>
              </a:r>
              <a:r>
                <a:rPr sz="1700" spc="9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zł</a:t>
              </a:r>
              <a:r>
                <a:rPr sz="1700" spc="9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rocznie.</a:t>
              </a:r>
              <a:r>
                <a:rPr sz="1700" spc="9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UWAGA!</a:t>
              </a:r>
              <a:r>
                <a:rPr sz="1700" spc="8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stanowisko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badacza</a:t>
              </a:r>
              <a:r>
                <a:rPr sz="1700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 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(senior</a:t>
              </a:r>
              <a:r>
                <a:rPr sz="1700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 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researcher)  jest  współfinansowane  przez</a:t>
              </a:r>
              <a:r>
                <a:rPr sz="1700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 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podmiot  realizujący  projekt</a:t>
              </a:r>
              <a:r>
                <a:rPr sz="1700" spc="-5" dirty="0">
                  <a:solidFill>
                    <a:srgbClr val="FFFFFF"/>
                  </a:solidFill>
                  <a:latin typeface="Trebuchet MS"/>
                  <a:cs typeface="Trebuchet MS"/>
                </a:rPr>
                <a:t> 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w  wysokości  </a:t>
              </a:r>
              <a:r>
                <a:rPr sz="1700" spc="-25" dirty="0">
                  <a:solidFill>
                    <a:srgbClr val="FFFFFF"/>
                  </a:solidFill>
                  <a:latin typeface="Trebuchet MS"/>
                  <a:cs typeface="Trebuchet MS"/>
                </a:rPr>
                <a:t>co </a:t>
              </a:r>
              <a:r>
                <a:rPr sz="1700" dirty="0" err="1">
                  <a:solidFill>
                    <a:srgbClr val="FFFFFF"/>
                  </a:solidFill>
                  <a:latin typeface="Trebuchet MS"/>
                  <a:cs typeface="Trebuchet MS"/>
                </a:rPr>
                <a:t>najmniej</a:t>
              </a:r>
              <a:r>
                <a:rPr sz="1700" spc="-2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pl-PL"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7</a:t>
              </a:r>
              <a:r>
                <a:rPr sz="17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0</a:t>
              </a:r>
              <a:r>
                <a:rPr sz="1700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pl-PL" sz="170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000</a:t>
              </a:r>
              <a:r>
                <a:rPr sz="1700" spc="-2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 err="1">
                  <a:solidFill>
                    <a:srgbClr val="FFFFFF"/>
                  </a:solidFill>
                  <a:latin typeface="Trebuchet MS"/>
                  <a:cs typeface="Trebuchet MS"/>
                </a:rPr>
                <a:t>zł</a:t>
              </a:r>
              <a:r>
                <a:rPr sz="1700" spc="-1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spc="-1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rocznie</a:t>
              </a:r>
              <a:r>
                <a:rPr lang="pl-PL" sz="1700" spc="-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(70 tys. UW+ 70 tys. NCN)</a:t>
              </a:r>
              <a:r>
                <a:rPr sz="1700" spc="-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;</a:t>
              </a:r>
              <a:r>
                <a:rPr lang="pl-PL" sz="1700" spc="-1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tylko w konkursie Opus</a:t>
              </a:r>
              <a:endParaRPr sz="1700" dirty="0">
                <a:latin typeface="Trebuchet MS"/>
                <a:cs typeface="Trebuchet MS"/>
              </a:endParaRPr>
            </a:p>
            <a:p>
              <a:pPr>
                <a:lnSpc>
                  <a:spcPct val="100000"/>
                </a:lnSpc>
                <a:spcBef>
                  <a:spcPts val="65"/>
                </a:spcBef>
              </a:pPr>
              <a:endParaRPr sz="1700" dirty="0">
                <a:latin typeface="Trebuchet MS"/>
                <a:cs typeface="Trebuchet MS"/>
              </a:endParaRPr>
            </a:p>
            <a:p>
              <a:pPr marL="12700" marR="5080" algn="just">
                <a:lnSpc>
                  <a:spcPts val="1800"/>
                </a:lnSpc>
              </a:pPr>
              <a:endParaRPr lang="pl-PL" sz="1700" dirty="0" smtClean="0">
                <a:solidFill>
                  <a:srgbClr val="FFFFFF"/>
                </a:solidFill>
                <a:latin typeface="Trebuchet MS"/>
                <a:cs typeface="Trebuchet MS"/>
              </a:endParaRPr>
            </a:p>
            <a:p>
              <a:pPr marL="12700" marR="5080" algn="just">
                <a:lnSpc>
                  <a:spcPts val="1800"/>
                </a:lnSpc>
              </a:pPr>
              <a:r>
                <a:rPr sz="1700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tzw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.</a:t>
              </a:r>
              <a:r>
                <a:rPr sz="170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wynagrodzenia</a:t>
              </a:r>
              <a:r>
                <a:rPr sz="170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dodatkowe</a:t>
              </a:r>
              <a:r>
                <a:rPr sz="170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przeznaczone</a:t>
              </a:r>
              <a:r>
                <a:rPr sz="1700" spc="6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dla</a:t>
              </a:r>
              <a:r>
                <a:rPr sz="170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członków</a:t>
              </a:r>
              <a:r>
                <a:rPr sz="170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zespołu</a:t>
              </a:r>
              <a:r>
                <a:rPr sz="170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badawczego</a:t>
              </a:r>
              <a:r>
                <a:rPr sz="170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–</a:t>
              </a:r>
              <a:r>
                <a:rPr sz="170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jeżeli</a:t>
              </a:r>
              <a:r>
                <a:rPr sz="1700" spc="7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kierownik</a:t>
              </a:r>
              <a:r>
                <a:rPr sz="1700" spc="6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projektu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nie</a:t>
              </a:r>
              <a:r>
                <a:rPr sz="1700" spc="20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planuje</a:t>
              </a:r>
              <a:r>
                <a:rPr sz="1700" spc="20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pełnoetatowego</a:t>
              </a:r>
              <a:r>
                <a:rPr sz="1700" spc="19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zatrudnienia</a:t>
              </a:r>
              <a:r>
                <a:rPr sz="1700" spc="204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w</a:t>
              </a:r>
              <a:r>
                <a:rPr sz="1700" spc="20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projekcie,</a:t>
              </a:r>
              <a:r>
                <a:rPr sz="1700" spc="20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jego</a:t>
              </a:r>
              <a:r>
                <a:rPr sz="1700" spc="204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wynagrodzenie</a:t>
              </a:r>
              <a:r>
                <a:rPr sz="1700" spc="20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mieści</a:t>
              </a:r>
              <a:r>
                <a:rPr sz="1700" spc="20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się</a:t>
              </a:r>
              <a:r>
                <a:rPr sz="1700" spc="204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w</a:t>
              </a:r>
              <a:r>
                <a:rPr sz="1700" spc="20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dirty="0">
                  <a:solidFill>
                    <a:srgbClr val="FFFFFF"/>
                  </a:solidFill>
                  <a:latin typeface="Trebuchet MS"/>
                  <a:cs typeface="Trebuchet MS"/>
                </a:rPr>
                <a:t>puli</a:t>
              </a:r>
              <a:r>
                <a:rPr sz="1700" spc="20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70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wynagrodzeń dodatkowych</a:t>
              </a:r>
              <a:endParaRPr sz="1700" dirty="0">
                <a:latin typeface="Trebuchet MS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9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6346" y="250188"/>
            <a:ext cx="2848600" cy="5431701"/>
          </a:xfrm>
        </p:spPr>
        <p:txBody>
          <a:bodyPr>
            <a:normAutofit/>
          </a:bodyPr>
          <a:lstStyle/>
          <a:p>
            <a:r>
              <a:rPr lang="pl-PL" sz="2800" dirty="0" smtClean="0"/>
              <a:t>budżet wynagrodzeń </a:t>
            </a:r>
            <a:br>
              <a:rPr lang="pl-PL" sz="2800" dirty="0" smtClean="0"/>
            </a:br>
            <a:r>
              <a:rPr lang="pl-PL" dirty="0"/>
              <a:t>–</a:t>
            </a: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>podsumowanie</a:t>
            </a:r>
            <a:endParaRPr lang="pl-PL" sz="4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834" y="1307464"/>
            <a:ext cx="7255649" cy="437442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26112" y="955038"/>
            <a:ext cx="723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C00000"/>
                </a:solidFill>
              </a:rPr>
              <a:t>DECYZJA KIEROWNIKA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827565" y="102038"/>
            <a:ext cx="551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C00000"/>
                </a:solidFill>
              </a:rPr>
              <a:t>ZAKRES I ZŁOŻONOŚĆ PROJEKTU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4" name="Strzałka w dół 3"/>
          <p:cNvSpPr/>
          <p:nvPr/>
        </p:nvSpPr>
        <p:spPr>
          <a:xfrm>
            <a:off x="7391396" y="602613"/>
            <a:ext cx="390526" cy="352425"/>
          </a:xfrm>
          <a:prstGeom prst="downArrow">
            <a:avLst>
              <a:gd name="adj1" fmla="val 50000"/>
              <a:gd name="adj2" fmla="val 527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981169" y="6027003"/>
            <a:ext cx="723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3">
                    <a:lumMod val="50000"/>
                  </a:schemeClr>
                </a:solidFill>
              </a:rPr>
              <a:t>WYKONALNOŚĆ PROJEKTU!</a:t>
            </a:r>
            <a:br>
              <a:rPr lang="pl-PL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3">
                    <a:lumMod val="50000"/>
                  </a:schemeClr>
                </a:solidFill>
              </a:rPr>
              <a:t>(podlega ocenie)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Strzałka w dół 9"/>
          <p:cNvSpPr/>
          <p:nvPr/>
        </p:nvSpPr>
        <p:spPr>
          <a:xfrm>
            <a:off x="7391396" y="5681891"/>
            <a:ext cx="390526" cy="352425"/>
          </a:xfrm>
          <a:prstGeom prst="downArrow">
            <a:avLst>
              <a:gd name="adj1" fmla="val 50000"/>
              <a:gd name="adj2" fmla="val 527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4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114" y="111173"/>
            <a:ext cx="10690157" cy="6125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4900"/>
              </a:lnSpc>
              <a:spcBef>
                <a:spcPts val="280"/>
              </a:spcBef>
            </a:pPr>
            <a:r>
              <a:rPr lang="pl-PL" sz="3200" cap="all" dirty="0">
                <a:latin typeface="+mj-lt"/>
                <a:ea typeface="+mj-ea"/>
                <a:cs typeface="+mj-cs"/>
              </a:rPr>
              <a:t>KOSZTY </a:t>
            </a:r>
            <a:r>
              <a:rPr lang="pl-PL" sz="3200" cap="all" dirty="0" smtClean="0">
                <a:latin typeface="+mj-lt"/>
                <a:ea typeface="+mj-ea"/>
                <a:cs typeface="+mj-cs"/>
              </a:rPr>
              <a:t>BEZPOŚREDNIE- APARATURA</a:t>
            </a:r>
            <a:endParaRPr lang="pl-PL" sz="3200" cap="all" dirty="0">
              <a:latin typeface="+mj-lt"/>
              <a:ea typeface="+mj-ea"/>
              <a:cs typeface="+mj-cs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2550977" y="906031"/>
            <a:ext cx="6858634" cy="5543419"/>
            <a:chOff x="1102546" y="859182"/>
            <a:chExt cx="6858634" cy="5756378"/>
          </a:xfrm>
        </p:grpSpPr>
        <p:grpSp>
          <p:nvGrpSpPr>
            <p:cNvPr id="9" name="Grupa 8"/>
            <p:cNvGrpSpPr/>
            <p:nvPr/>
          </p:nvGrpSpPr>
          <p:grpSpPr>
            <a:xfrm>
              <a:off x="1102546" y="859182"/>
              <a:ext cx="6858634" cy="5756378"/>
              <a:chOff x="1102546" y="859182"/>
              <a:chExt cx="6858634" cy="5756378"/>
            </a:xfrm>
          </p:grpSpPr>
          <p:grpSp>
            <p:nvGrpSpPr>
              <p:cNvPr id="7" name="Grupa 6"/>
              <p:cNvGrpSpPr/>
              <p:nvPr/>
            </p:nvGrpSpPr>
            <p:grpSpPr>
              <a:xfrm>
                <a:off x="1102546" y="859182"/>
                <a:ext cx="6858634" cy="5756378"/>
                <a:chOff x="1102546" y="859182"/>
                <a:chExt cx="6858634" cy="5756378"/>
              </a:xfrm>
            </p:grpSpPr>
            <p:grpSp>
              <p:nvGrpSpPr>
                <p:cNvPr id="17" name="object 17"/>
                <p:cNvGrpSpPr/>
                <p:nvPr/>
              </p:nvGrpSpPr>
              <p:grpSpPr>
                <a:xfrm>
                  <a:off x="1102546" y="859182"/>
                  <a:ext cx="6858634" cy="1147484"/>
                  <a:chOff x="4916551" y="1665693"/>
                  <a:chExt cx="6858634" cy="1014094"/>
                </a:xfrm>
                <a:solidFill>
                  <a:srgbClr val="A8BDDC"/>
                </a:solidFill>
              </p:grpSpPr>
              <p:sp>
                <p:nvSpPr>
                  <p:cNvPr id="18" name="object 18"/>
                  <p:cNvSpPr/>
                  <p:nvPr/>
                </p:nvSpPr>
                <p:spPr>
                  <a:xfrm>
                    <a:off x="4916551" y="1665693"/>
                    <a:ext cx="6858634" cy="10140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8634" h="1014094">
                        <a:moveTo>
                          <a:pt x="6756742" y="0"/>
                        </a:moveTo>
                        <a:lnTo>
                          <a:pt x="101358" y="0"/>
                        </a:lnTo>
                        <a:lnTo>
                          <a:pt x="61904" y="7965"/>
                        </a:lnTo>
                        <a:lnTo>
                          <a:pt x="29686" y="29687"/>
                        </a:lnTo>
                        <a:lnTo>
                          <a:pt x="7964" y="61909"/>
                        </a:lnTo>
                        <a:lnTo>
                          <a:pt x="0" y="101371"/>
                        </a:lnTo>
                        <a:lnTo>
                          <a:pt x="0" y="912266"/>
                        </a:lnTo>
                        <a:lnTo>
                          <a:pt x="7964" y="951722"/>
                        </a:lnTo>
                        <a:lnTo>
                          <a:pt x="29686" y="983945"/>
                        </a:lnTo>
                        <a:lnTo>
                          <a:pt x="61904" y="1005670"/>
                        </a:lnTo>
                        <a:lnTo>
                          <a:pt x="101358" y="1013637"/>
                        </a:lnTo>
                        <a:lnTo>
                          <a:pt x="6756742" y="1013637"/>
                        </a:lnTo>
                        <a:lnTo>
                          <a:pt x="6796197" y="1005670"/>
                        </a:lnTo>
                        <a:lnTo>
                          <a:pt x="6828415" y="983945"/>
                        </a:lnTo>
                        <a:lnTo>
                          <a:pt x="6850136" y="951722"/>
                        </a:lnTo>
                        <a:lnTo>
                          <a:pt x="6858101" y="912266"/>
                        </a:lnTo>
                        <a:lnTo>
                          <a:pt x="6858101" y="101371"/>
                        </a:lnTo>
                        <a:lnTo>
                          <a:pt x="6850136" y="61909"/>
                        </a:lnTo>
                        <a:lnTo>
                          <a:pt x="6828415" y="29687"/>
                        </a:lnTo>
                        <a:lnTo>
                          <a:pt x="6796197" y="7965"/>
                        </a:lnTo>
                        <a:lnTo>
                          <a:pt x="6756742" y="0"/>
                        </a:lnTo>
                        <a:close/>
                      </a:path>
                    </a:pathLst>
                  </a:custGeom>
                  <a:grpFill/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pic>
                <p:nvPicPr>
                  <p:cNvPr id="19" name="object 19"/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5221224" y="1892807"/>
                    <a:ext cx="560831" cy="560832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1" name="object 21"/>
                <p:cNvGrpSpPr/>
                <p:nvPr/>
              </p:nvGrpSpPr>
              <p:grpSpPr>
                <a:xfrm>
                  <a:off x="1102546" y="3166753"/>
                  <a:ext cx="6858634" cy="1147484"/>
                  <a:chOff x="4916551" y="2932734"/>
                  <a:chExt cx="6858634" cy="1014094"/>
                </a:xfrm>
                <a:solidFill>
                  <a:srgbClr val="A8BDDC"/>
                </a:solidFill>
              </p:grpSpPr>
              <p:sp>
                <p:nvSpPr>
                  <p:cNvPr id="22" name="object 22"/>
                  <p:cNvSpPr/>
                  <p:nvPr/>
                </p:nvSpPr>
                <p:spPr>
                  <a:xfrm>
                    <a:off x="4916551" y="2932734"/>
                    <a:ext cx="6858634" cy="10140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8634" h="1014095">
                        <a:moveTo>
                          <a:pt x="6756742" y="0"/>
                        </a:moveTo>
                        <a:lnTo>
                          <a:pt x="101358" y="0"/>
                        </a:lnTo>
                        <a:lnTo>
                          <a:pt x="61904" y="7964"/>
                        </a:lnTo>
                        <a:lnTo>
                          <a:pt x="29686" y="29686"/>
                        </a:lnTo>
                        <a:lnTo>
                          <a:pt x="7964" y="61904"/>
                        </a:lnTo>
                        <a:lnTo>
                          <a:pt x="0" y="101358"/>
                        </a:lnTo>
                        <a:lnTo>
                          <a:pt x="0" y="912266"/>
                        </a:lnTo>
                        <a:lnTo>
                          <a:pt x="7964" y="951722"/>
                        </a:lnTo>
                        <a:lnTo>
                          <a:pt x="29686" y="983945"/>
                        </a:lnTo>
                        <a:lnTo>
                          <a:pt x="61904" y="1005670"/>
                        </a:lnTo>
                        <a:lnTo>
                          <a:pt x="101358" y="1013637"/>
                        </a:lnTo>
                        <a:lnTo>
                          <a:pt x="6756742" y="1013637"/>
                        </a:lnTo>
                        <a:lnTo>
                          <a:pt x="6796197" y="1005670"/>
                        </a:lnTo>
                        <a:lnTo>
                          <a:pt x="6828415" y="983945"/>
                        </a:lnTo>
                        <a:lnTo>
                          <a:pt x="6850136" y="951722"/>
                        </a:lnTo>
                        <a:lnTo>
                          <a:pt x="6858101" y="912266"/>
                        </a:lnTo>
                        <a:lnTo>
                          <a:pt x="6858101" y="101358"/>
                        </a:lnTo>
                        <a:lnTo>
                          <a:pt x="6850136" y="61904"/>
                        </a:lnTo>
                        <a:lnTo>
                          <a:pt x="6828415" y="29686"/>
                        </a:lnTo>
                        <a:lnTo>
                          <a:pt x="6796197" y="7964"/>
                        </a:lnTo>
                        <a:lnTo>
                          <a:pt x="6756742" y="0"/>
                        </a:lnTo>
                        <a:close/>
                      </a:path>
                    </a:pathLst>
                  </a:custGeom>
                  <a:grpFill/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pic>
                <p:nvPicPr>
                  <p:cNvPr id="23" name="object 23"/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5221224" y="3160775"/>
                    <a:ext cx="560831" cy="557784"/>
                  </a:xfrm>
                  <a:prstGeom prst="rect">
                    <a:avLst/>
                  </a:prstGeom>
                  <a:grpFill/>
                </p:spPr>
              </p:pic>
            </p:grpSp>
            <p:grpSp>
              <p:nvGrpSpPr>
                <p:cNvPr id="25" name="object 25"/>
                <p:cNvGrpSpPr/>
                <p:nvPr/>
              </p:nvGrpSpPr>
              <p:grpSpPr>
                <a:xfrm>
                  <a:off x="1102546" y="4367849"/>
                  <a:ext cx="6858634" cy="1147484"/>
                  <a:chOff x="4916551" y="4194675"/>
                  <a:chExt cx="6858634" cy="1014094"/>
                </a:xfrm>
                <a:solidFill>
                  <a:srgbClr val="A8BDDC"/>
                </a:solidFill>
              </p:grpSpPr>
              <p:sp>
                <p:nvSpPr>
                  <p:cNvPr id="26" name="object 26"/>
                  <p:cNvSpPr/>
                  <p:nvPr/>
                </p:nvSpPr>
                <p:spPr>
                  <a:xfrm>
                    <a:off x="4916551" y="4194675"/>
                    <a:ext cx="6858634" cy="10140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8634" h="1014095">
                        <a:moveTo>
                          <a:pt x="6756742" y="0"/>
                        </a:moveTo>
                        <a:lnTo>
                          <a:pt x="101358" y="0"/>
                        </a:lnTo>
                        <a:lnTo>
                          <a:pt x="61904" y="7964"/>
                        </a:lnTo>
                        <a:lnTo>
                          <a:pt x="29686" y="29686"/>
                        </a:lnTo>
                        <a:lnTo>
                          <a:pt x="7964" y="61904"/>
                        </a:lnTo>
                        <a:lnTo>
                          <a:pt x="0" y="101358"/>
                        </a:lnTo>
                        <a:lnTo>
                          <a:pt x="0" y="912266"/>
                        </a:lnTo>
                        <a:lnTo>
                          <a:pt x="7964" y="951720"/>
                        </a:lnTo>
                        <a:lnTo>
                          <a:pt x="29686" y="983938"/>
                        </a:lnTo>
                        <a:lnTo>
                          <a:pt x="61904" y="1005660"/>
                        </a:lnTo>
                        <a:lnTo>
                          <a:pt x="101358" y="1013625"/>
                        </a:lnTo>
                        <a:lnTo>
                          <a:pt x="6756742" y="1013625"/>
                        </a:lnTo>
                        <a:lnTo>
                          <a:pt x="6796197" y="1005660"/>
                        </a:lnTo>
                        <a:lnTo>
                          <a:pt x="6828415" y="983938"/>
                        </a:lnTo>
                        <a:lnTo>
                          <a:pt x="6850136" y="951720"/>
                        </a:lnTo>
                        <a:lnTo>
                          <a:pt x="6858101" y="912266"/>
                        </a:lnTo>
                        <a:lnTo>
                          <a:pt x="6858101" y="101358"/>
                        </a:lnTo>
                        <a:lnTo>
                          <a:pt x="6850136" y="61904"/>
                        </a:lnTo>
                        <a:lnTo>
                          <a:pt x="6828415" y="29686"/>
                        </a:lnTo>
                        <a:lnTo>
                          <a:pt x="6796197" y="7964"/>
                        </a:lnTo>
                        <a:lnTo>
                          <a:pt x="6756742" y="0"/>
                        </a:lnTo>
                        <a:close/>
                      </a:path>
                    </a:pathLst>
                  </a:custGeom>
                  <a:grpFill/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pic>
                <p:nvPicPr>
                  <p:cNvPr id="27" name="object 27"/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5221224" y="4425696"/>
                    <a:ext cx="560831" cy="560832"/>
                  </a:xfrm>
                  <a:prstGeom prst="rect">
                    <a:avLst/>
                  </a:prstGeom>
                  <a:grpFill/>
                </p:spPr>
              </p:pic>
            </p:grpSp>
            <p:sp>
              <p:nvSpPr>
                <p:cNvPr id="35" name="object 30"/>
                <p:cNvSpPr/>
                <p:nvPr/>
              </p:nvSpPr>
              <p:spPr>
                <a:xfrm>
                  <a:off x="1102546" y="2087284"/>
                  <a:ext cx="6858634" cy="1014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634" h="1014095">
                      <a:moveTo>
                        <a:pt x="6756742" y="0"/>
                      </a:moveTo>
                      <a:lnTo>
                        <a:pt x="101358" y="0"/>
                      </a:lnTo>
                      <a:lnTo>
                        <a:pt x="61904" y="7964"/>
                      </a:lnTo>
                      <a:lnTo>
                        <a:pt x="29686" y="29686"/>
                      </a:lnTo>
                      <a:lnTo>
                        <a:pt x="7964" y="61904"/>
                      </a:lnTo>
                      <a:lnTo>
                        <a:pt x="0" y="101358"/>
                      </a:lnTo>
                      <a:lnTo>
                        <a:pt x="0" y="912263"/>
                      </a:lnTo>
                      <a:lnTo>
                        <a:pt x="7964" y="951719"/>
                      </a:lnTo>
                      <a:lnTo>
                        <a:pt x="29686" y="983939"/>
                      </a:lnTo>
                      <a:lnTo>
                        <a:pt x="61904" y="1005663"/>
                      </a:lnTo>
                      <a:lnTo>
                        <a:pt x="101358" y="1013628"/>
                      </a:lnTo>
                      <a:lnTo>
                        <a:pt x="6756742" y="1013628"/>
                      </a:lnTo>
                      <a:lnTo>
                        <a:pt x="6796197" y="1005663"/>
                      </a:lnTo>
                      <a:lnTo>
                        <a:pt x="6828415" y="983939"/>
                      </a:lnTo>
                      <a:lnTo>
                        <a:pt x="6850136" y="951719"/>
                      </a:lnTo>
                      <a:lnTo>
                        <a:pt x="6858101" y="912263"/>
                      </a:lnTo>
                      <a:lnTo>
                        <a:pt x="6858101" y="101358"/>
                      </a:lnTo>
                      <a:lnTo>
                        <a:pt x="6850136" y="61904"/>
                      </a:lnTo>
                      <a:lnTo>
                        <a:pt x="6828415" y="29686"/>
                      </a:lnTo>
                      <a:lnTo>
                        <a:pt x="6796197" y="7964"/>
                      </a:lnTo>
                      <a:lnTo>
                        <a:pt x="6756742" y="0"/>
                      </a:lnTo>
                      <a:close/>
                    </a:path>
                  </a:pathLst>
                </a:custGeom>
                <a:solidFill>
                  <a:srgbClr val="A8BDDC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grpSp>
              <p:nvGrpSpPr>
                <p:cNvPr id="29" name="object 29"/>
                <p:cNvGrpSpPr/>
                <p:nvPr/>
              </p:nvGrpSpPr>
              <p:grpSpPr>
                <a:xfrm>
                  <a:off x="1102546" y="2277031"/>
                  <a:ext cx="6858634" cy="4338529"/>
                  <a:chOff x="4916551" y="2546992"/>
                  <a:chExt cx="6858634" cy="3834193"/>
                </a:xfrm>
                <a:solidFill>
                  <a:srgbClr val="A8BDDC"/>
                </a:solidFill>
              </p:grpSpPr>
              <p:sp>
                <p:nvSpPr>
                  <p:cNvPr id="30" name="object 30"/>
                  <p:cNvSpPr/>
                  <p:nvPr/>
                </p:nvSpPr>
                <p:spPr>
                  <a:xfrm>
                    <a:off x="4916551" y="5466817"/>
                    <a:ext cx="6858634" cy="914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58634" h="1014095">
                        <a:moveTo>
                          <a:pt x="6756742" y="0"/>
                        </a:moveTo>
                        <a:lnTo>
                          <a:pt x="101358" y="0"/>
                        </a:lnTo>
                        <a:lnTo>
                          <a:pt x="61904" y="7964"/>
                        </a:lnTo>
                        <a:lnTo>
                          <a:pt x="29686" y="29686"/>
                        </a:lnTo>
                        <a:lnTo>
                          <a:pt x="7964" y="61904"/>
                        </a:lnTo>
                        <a:lnTo>
                          <a:pt x="0" y="101358"/>
                        </a:lnTo>
                        <a:lnTo>
                          <a:pt x="0" y="912263"/>
                        </a:lnTo>
                        <a:lnTo>
                          <a:pt x="7964" y="951719"/>
                        </a:lnTo>
                        <a:lnTo>
                          <a:pt x="29686" y="983939"/>
                        </a:lnTo>
                        <a:lnTo>
                          <a:pt x="61904" y="1005663"/>
                        </a:lnTo>
                        <a:lnTo>
                          <a:pt x="101358" y="1013628"/>
                        </a:lnTo>
                        <a:lnTo>
                          <a:pt x="6756742" y="1013628"/>
                        </a:lnTo>
                        <a:lnTo>
                          <a:pt x="6796197" y="1005663"/>
                        </a:lnTo>
                        <a:lnTo>
                          <a:pt x="6828415" y="983939"/>
                        </a:lnTo>
                        <a:lnTo>
                          <a:pt x="6850136" y="951719"/>
                        </a:lnTo>
                        <a:lnTo>
                          <a:pt x="6858101" y="912263"/>
                        </a:lnTo>
                        <a:lnTo>
                          <a:pt x="6858101" y="101358"/>
                        </a:lnTo>
                        <a:lnTo>
                          <a:pt x="6850136" y="61904"/>
                        </a:lnTo>
                        <a:lnTo>
                          <a:pt x="6828415" y="29686"/>
                        </a:lnTo>
                        <a:lnTo>
                          <a:pt x="6796197" y="7964"/>
                        </a:lnTo>
                        <a:lnTo>
                          <a:pt x="6756742" y="0"/>
                        </a:lnTo>
                        <a:close/>
                      </a:path>
                    </a:pathLst>
                  </a:custGeom>
                  <a:grpFill/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pic>
                <p:nvPicPr>
                  <p:cNvPr id="31" name="object 31"/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5174870" y="2546992"/>
                    <a:ext cx="560831" cy="560832"/>
                  </a:xfrm>
                  <a:prstGeom prst="rect">
                    <a:avLst/>
                  </a:prstGeom>
                  <a:grpFill/>
                </p:spPr>
              </p:pic>
            </p:grpSp>
          </p:grpSp>
          <p:grpSp>
            <p:nvGrpSpPr>
              <p:cNvPr id="8" name="Grupa 7"/>
              <p:cNvGrpSpPr/>
              <p:nvPr/>
            </p:nvGrpSpPr>
            <p:grpSpPr>
              <a:xfrm>
                <a:off x="2083494" y="1266341"/>
                <a:ext cx="5584190" cy="4981865"/>
                <a:chOff x="2083494" y="1266341"/>
                <a:chExt cx="5584190" cy="4981865"/>
              </a:xfrm>
            </p:grpSpPr>
            <p:sp>
              <p:nvSpPr>
                <p:cNvPr id="28" name="object 28"/>
                <p:cNvSpPr txBox="1"/>
                <p:nvPr/>
              </p:nvSpPr>
              <p:spPr>
                <a:xfrm>
                  <a:off x="2180014" y="4565847"/>
                  <a:ext cx="5487670" cy="751488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lang="pl-PL" sz="1600" dirty="0" smtClean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odpowiednie uzasadnienie kosztu (</a:t>
                  </a:r>
                  <a:r>
                    <a:rPr lang="pl-PL" sz="16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musi</a:t>
                  </a:r>
                  <a:r>
                    <a:rPr lang="pl-PL" sz="1600" spc="-5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lang="pl-PL" sz="1600" dirty="0" smtClean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być on</a:t>
                  </a:r>
                  <a:r>
                    <a:rPr lang="pl-PL" sz="1600" spc="-50" dirty="0" smtClean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lang="pl-PL" sz="16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uzasadniony</a:t>
                  </a:r>
                  <a:r>
                    <a:rPr lang="pl-PL" sz="1600" spc="-5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lang="pl-PL" sz="1600" spc="-1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charakterem </a:t>
                  </a:r>
                  <a:r>
                    <a:rPr lang="pl-PL" sz="16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projektu i</a:t>
                  </a:r>
                  <a:r>
                    <a:rPr lang="pl-PL" sz="1600" spc="-6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lang="pl-PL" sz="16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powiązany</a:t>
                  </a:r>
                  <a:r>
                    <a:rPr lang="pl-PL" sz="1600" spc="-55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lang="pl-PL" sz="16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z</a:t>
                  </a:r>
                  <a:r>
                    <a:rPr lang="pl-PL" sz="1600" spc="-5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lang="pl-PL" sz="16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zadaniami</a:t>
                  </a:r>
                  <a:r>
                    <a:rPr lang="pl-PL" sz="1600" spc="-55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lang="pl-PL" sz="1600" spc="-10" dirty="0" smtClean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badawczymi, warto podać najważniejsze parametry)</a:t>
                  </a:r>
                  <a:endParaRPr sz="1900" dirty="0"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32" name="object 32"/>
                <p:cNvSpPr txBox="1"/>
                <p:nvPr/>
              </p:nvSpPr>
              <p:spPr>
                <a:xfrm>
                  <a:off x="2180649" y="5931136"/>
                  <a:ext cx="5487035" cy="317070"/>
                </a:xfrm>
                <a:prstGeom prst="rect">
                  <a:avLst/>
                </a:prstGeom>
              </p:spPr>
              <p:txBody>
                <a:bodyPr vert="horz" wrap="square" lIns="0" tIns="53340" rIns="0" bIns="0" rtlCol="0">
                  <a:spAutoFit/>
                </a:bodyPr>
                <a:lstStyle/>
                <a:p>
                  <a:pPr marL="12700" marR="5080">
                    <a:lnSpc>
                      <a:spcPct val="85800"/>
                    </a:lnSpc>
                    <a:spcBef>
                      <a:spcPts val="420"/>
                    </a:spcBef>
                  </a:pPr>
                  <a:r>
                    <a:rPr sz="19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Co</a:t>
                  </a:r>
                  <a:r>
                    <a:rPr sz="1900" spc="-6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9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jest</a:t>
                  </a:r>
                  <a:r>
                    <a:rPr sz="1900" spc="-45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9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aparaturą?</a:t>
                  </a:r>
                  <a:r>
                    <a:rPr sz="1900" spc="-55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endParaRPr lang="pl-PL" sz="1900" dirty="0">
                    <a:solidFill>
                      <a:srgbClr val="FFFFFF"/>
                    </a:solidFill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33" name="object 20"/>
                <p:cNvSpPr txBox="1"/>
                <p:nvPr/>
              </p:nvSpPr>
              <p:spPr>
                <a:xfrm>
                  <a:off x="2180014" y="2342701"/>
                  <a:ext cx="5028565" cy="556819"/>
                </a:xfrm>
                <a:prstGeom prst="rect">
                  <a:avLst/>
                </a:prstGeom>
              </p:spPr>
              <p:txBody>
                <a:bodyPr vert="horz" wrap="square" lIns="0" tIns="53340" rIns="0" bIns="0" rtlCol="0">
                  <a:spAutoFit/>
                </a:bodyPr>
                <a:lstStyle/>
                <a:p>
                  <a:pPr marL="12700" marR="5080">
                    <a:lnSpc>
                      <a:spcPct val="85800"/>
                    </a:lnSpc>
                    <a:spcBef>
                      <a:spcPts val="420"/>
                    </a:spcBef>
                    <a:tabLst>
                      <a:tab pos="1084580" algn="l"/>
                    </a:tabLst>
                  </a:pPr>
                  <a:r>
                    <a:rPr sz="19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zakup</a:t>
                  </a:r>
                  <a:r>
                    <a:rPr sz="1900" spc="-4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9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aparatury</a:t>
                  </a:r>
                  <a:r>
                    <a:rPr sz="1900" spc="-35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9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nie</a:t>
                  </a:r>
                  <a:r>
                    <a:rPr sz="1900" spc="-4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9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może</a:t>
                  </a:r>
                  <a:r>
                    <a:rPr sz="1900" spc="-35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9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być</a:t>
                  </a:r>
                  <a:r>
                    <a:rPr sz="1900" spc="-4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9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głównym</a:t>
                  </a:r>
                  <a:r>
                    <a:rPr sz="1900" spc="-45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900" spc="-10" dirty="0" err="1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celem</a:t>
                  </a:r>
                  <a:r>
                    <a:rPr sz="1900" spc="-1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900" spc="-10" dirty="0" err="1" smtClean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projektu</a:t>
                  </a:r>
                  <a:endParaRPr sz="1900" dirty="0"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34" name="object 24"/>
                <p:cNvSpPr txBox="1"/>
                <p:nvPr/>
              </p:nvSpPr>
              <p:spPr>
                <a:xfrm>
                  <a:off x="2180014" y="3546906"/>
                  <a:ext cx="4527550" cy="356389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9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zakup</a:t>
                  </a:r>
                  <a:r>
                    <a:rPr sz="1900" spc="-45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9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aparatury</a:t>
                  </a:r>
                  <a:r>
                    <a:rPr sz="1900" spc="-4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9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to</a:t>
                  </a:r>
                  <a:r>
                    <a:rPr sz="1900" spc="-4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9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nie</a:t>
                  </a:r>
                  <a:r>
                    <a:rPr sz="1900" spc="-4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90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zadanie</a:t>
                  </a:r>
                  <a:r>
                    <a:rPr sz="1900" spc="-4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sz="1900" spc="-10" dirty="0">
                      <a:solidFill>
                        <a:srgbClr val="FFFFFF"/>
                      </a:solidFill>
                      <a:latin typeface="Trebuchet MS"/>
                      <a:cs typeface="Trebuchet MS"/>
                    </a:rPr>
                    <a:t>badawcze</a:t>
                  </a:r>
                  <a:endParaRPr sz="1900" dirty="0">
                    <a:latin typeface="Trebuchet MS"/>
                    <a:cs typeface="Trebuchet MS"/>
                  </a:endParaRPr>
                </a:p>
              </p:txBody>
            </p:sp>
            <p:sp>
              <p:nvSpPr>
                <p:cNvPr id="5" name="Prostokąt 4"/>
                <p:cNvSpPr/>
                <p:nvPr/>
              </p:nvSpPr>
              <p:spPr>
                <a:xfrm>
                  <a:off x="2083494" y="1266341"/>
                  <a:ext cx="16889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l-PL" dirty="0" smtClean="0">
                      <a:solidFill>
                        <a:srgbClr val="FFFFFF"/>
                      </a:solidFill>
                      <a:latin typeface="Trebuchet MS" panose="020B0603020202020204" pitchFamily="34" charset="0"/>
                      <a:cs typeface="Trebuchet MS" panose="020B0603020202020204" pitchFamily="34" charset="0"/>
                    </a:rPr>
                    <a:t>do</a:t>
                  </a:r>
                  <a:r>
                    <a:rPr lang="pl-PL" spc="-50" dirty="0" smtClean="0">
                      <a:solidFill>
                        <a:srgbClr val="FFFFFF"/>
                      </a:solidFill>
                      <a:latin typeface="Trebuchet MS" panose="020B0603020202020204" pitchFamily="34" charset="0"/>
                      <a:cs typeface="Trebuchet MS" panose="020B0603020202020204" pitchFamily="34" charset="0"/>
                    </a:rPr>
                    <a:t> </a:t>
                  </a:r>
                  <a:r>
                    <a:rPr lang="pl-PL" dirty="0" smtClean="0">
                      <a:solidFill>
                        <a:srgbClr val="FFFFFF"/>
                      </a:solidFill>
                      <a:latin typeface="Trebuchet MS" panose="020B0603020202020204" pitchFamily="34" charset="0"/>
                      <a:cs typeface="Trebuchet MS" panose="020B0603020202020204" pitchFamily="34" charset="0"/>
                    </a:rPr>
                    <a:t>500</a:t>
                  </a:r>
                  <a:r>
                    <a:rPr lang="pl-PL" spc="-35" dirty="0" smtClean="0">
                      <a:solidFill>
                        <a:srgbClr val="FFFFFF"/>
                      </a:solidFill>
                      <a:latin typeface="Trebuchet MS" panose="020B0603020202020204" pitchFamily="34" charset="0"/>
                      <a:cs typeface="Trebuchet MS" panose="020B0603020202020204" pitchFamily="34" charset="0"/>
                    </a:rPr>
                    <a:t> </a:t>
                  </a:r>
                  <a:r>
                    <a:rPr lang="pl-PL" dirty="0" smtClean="0">
                      <a:solidFill>
                        <a:srgbClr val="FFFFFF"/>
                      </a:solidFill>
                      <a:latin typeface="Trebuchet MS" panose="020B0603020202020204" pitchFamily="34" charset="0"/>
                      <a:cs typeface="Trebuchet MS" panose="020B0603020202020204" pitchFamily="34" charset="0"/>
                    </a:rPr>
                    <a:t>tys.</a:t>
                  </a:r>
                  <a:r>
                    <a:rPr lang="pl-PL" spc="-35" dirty="0" smtClean="0">
                      <a:solidFill>
                        <a:srgbClr val="FFFFFF"/>
                      </a:solidFill>
                      <a:latin typeface="Trebuchet MS" panose="020B0603020202020204" pitchFamily="34" charset="0"/>
                      <a:cs typeface="Trebuchet MS" panose="020B0603020202020204" pitchFamily="34" charset="0"/>
                    </a:rPr>
                    <a:t> </a:t>
                  </a:r>
                  <a:r>
                    <a:rPr lang="pl-PL" spc="-25" dirty="0" err="1" smtClean="0">
                      <a:solidFill>
                        <a:srgbClr val="FFFFFF"/>
                      </a:solidFill>
                      <a:latin typeface="Trebuchet MS" panose="020B0603020202020204" pitchFamily="34" charset="0"/>
                      <a:cs typeface="Trebuchet MS" panose="020B0603020202020204" pitchFamily="34" charset="0"/>
                    </a:rPr>
                    <a:t>pln</a:t>
                  </a:r>
                  <a:endParaRPr lang="pl-PL" dirty="0"/>
                </a:p>
              </p:txBody>
            </p:sp>
          </p:grpSp>
        </p:grpSp>
        <p:sp>
          <p:nvSpPr>
            <p:cNvPr id="6" name="pole tekstowe 5"/>
            <p:cNvSpPr txBox="1"/>
            <p:nvPr/>
          </p:nvSpPr>
          <p:spPr>
            <a:xfrm>
              <a:off x="1407219" y="5599895"/>
              <a:ext cx="5608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6000" dirty="0" smtClean="0">
                  <a:solidFill>
                    <a:schemeClr val="bg1"/>
                  </a:solidFill>
                </a:rPr>
                <a:t>?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7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/>
          <p:cNvGrpSpPr/>
          <p:nvPr/>
        </p:nvGrpSpPr>
        <p:grpSpPr>
          <a:xfrm>
            <a:off x="7005162" y="1808497"/>
            <a:ext cx="4713566" cy="4765592"/>
            <a:chOff x="8153152" y="1364306"/>
            <a:chExt cx="3479071" cy="3209918"/>
          </a:xfrm>
        </p:grpSpPr>
        <p:sp>
          <p:nvSpPr>
            <p:cNvPr id="36" name="Objaśnienie prostokątne 35"/>
            <p:cNvSpPr/>
            <p:nvPr/>
          </p:nvSpPr>
          <p:spPr>
            <a:xfrm>
              <a:off x="8153152" y="1364306"/>
              <a:ext cx="3479071" cy="3209918"/>
            </a:xfrm>
            <a:prstGeom prst="wedgeRectCallout">
              <a:avLst>
                <a:gd name="adj1" fmla="val -43745"/>
                <a:gd name="adj2" fmla="val 25170"/>
              </a:avLst>
            </a:prstGeom>
            <a:solidFill>
              <a:srgbClr val="D2E0E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 smtClean="0">
                  <a:solidFill>
                    <a:schemeClr val="tx1"/>
                  </a:solidFill>
                </a:rPr>
                <a:t>APARATURA, INNE URZĄDZENIA I OPROGRAMOWANIE:</a:t>
              </a:r>
            </a:p>
            <a:p>
              <a:pPr algn="ctr"/>
              <a:r>
                <a:rPr lang="pl-PL" sz="2000" b="1" dirty="0">
                  <a:solidFill>
                    <a:srgbClr val="C00000"/>
                  </a:solidFill>
                </a:rPr>
                <a:t>n</a:t>
              </a:r>
              <a:r>
                <a:rPr lang="pl-PL" sz="2000" b="1" dirty="0" smtClean="0">
                  <a:solidFill>
                    <a:srgbClr val="C00000"/>
                  </a:solidFill>
                </a:rPr>
                <a:t>ieostra definicja i brak zamkniętego katalogu</a:t>
              </a:r>
            </a:p>
            <a:p>
              <a:pPr algn="ctr"/>
              <a:endParaRPr lang="pl-PL" sz="2000" dirty="0">
                <a:solidFill>
                  <a:schemeClr val="tx1"/>
                </a:solidFill>
              </a:endParaRPr>
            </a:p>
            <a:p>
              <a:pPr algn="ctr"/>
              <a:r>
                <a:rPr lang="pl-PL" sz="2000" dirty="0" smtClean="0">
                  <a:solidFill>
                    <a:schemeClr val="tx1"/>
                  </a:solidFill>
                </a:rPr>
                <a:t>Oprócz wytycznych NCN obowiązują też </a:t>
              </a:r>
              <a:r>
                <a:rPr lang="pl-PL" sz="2000" b="1" dirty="0" smtClean="0">
                  <a:solidFill>
                    <a:schemeClr val="tx1"/>
                  </a:solidFill>
                </a:rPr>
                <a:t>wewnętrzne </a:t>
              </a:r>
              <a:r>
                <a:rPr lang="pl-PL" sz="2000" b="1" dirty="0">
                  <a:solidFill>
                    <a:schemeClr val="tx1"/>
                  </a:solidFill>
                </a:rPr>
                <a:t>regulacje </a:t>
              </a:r>
              <a:r>
                <a:rPr lang="pl-PL" sz="2000" b="1" dirty="0" smtClean="0">
                  <a:solidFill>
                    <a:schemeClr val="tx1"/>
                  </a:solidFill>
                </a:rPr>
                <a:t>jednostki</a:t>
              </a:r>
              <a:r>
                <a:rPr lang="pl-PL" sz="2000" dirty="0" smtClean="0">
                  <a:solidFill>
                    <a:schemeClr val="tx1"/>
                  </a:solidFill>
                </a:rPr>
                <a:t>. </a:t>
              </a:r>
              <a:r>
                <a:rPr lang="pl-PL" dirty="0" smtClean="0">
                  <a:solidFill>
                    <a:schemeClr val="tx1"/>
                  </a:solidFill>
                </a:rPr>
                <a:t/>
              </a:r>
              <a:br>
                <a:rPr lang="pl-PL" dirty="0" smtClean="0">
                  <a:solidFill>
                    <a:schemeClr val="tx1"/>
                  </a:solidFill>
                </a:rPr>
              </a:br>
              <a:r>
                <a:rPr lang="pl-PL" dirty="0" smtClean="0">
                  <a:solidFill>
                    <a:schemeClr val="tx1"/>
                  </a:solidFill>
                </a:rPr>
                <a:t/>
              </a:r>
              <a:br>
                <a:rPr lang="pl-PL" dirty="0" smtClean="0">
                  <a:solidFill>
                    <a:schemeClr val="tx1"/>
                  </a:solidFill>
                </a:rPr>
              </a:br>
              <a:r>
                <a:rPr lang="pl-PL" sz="1600" dirty="0" smtClean="0">
                  <a:solidFill>
                    <a:schemeClr val="tx1"/>
                  </a:solidFill>
                </a:rPr>
                <a:t>To, co jest aparaturą, a co nie, może się więc różnić na różnych uczelniach.</a:t>
              </a:r>
            </a:p>
            <a:p>
              <a:pPr algn="ctr"/>
              <a:r>
                <a:rPr lang="pl-PL" sz="2000" dirty="0" smtClean="0">
                  <a:solidFill>
                    <a:schemeClr val="tx1"/>
                  </a:solidFill>
                </a:rPr>
                <a:t/>
              </a:r>
              <a:br>
                <a:rPr lang="pl-PL" sz="2000" dirty="0" smtClean="0">
                  <a:solidFill>
                    <a:schemeClr val="tx1"/>
                  </a:solidFill>
                </a:rPr>
              </a:br>
              <a:r>
                <a:rPr lang="pl-PL" dirty="0" smtClean="0">
                  <a:solidFill>
                    <a:schemeClr val="tx1"/>
                  </a:solidFill>
                </a:rPr>
                <a:t/>
              </a:r>
              <a:br>
                <a:rPr lang="pl-PL" dirty="0" smtClean="0">
                  <a:solidFill>
                    <a:schemeClr val="tx1"/>
                  </a:solidFill>
                </a:rPr>
              </a:br>
              <a:r>
                <a:rPr lang="pl-PL" b="1" dirty="0" smtClean="0">
                  <a:solidFill>
                    <a:schemeClr val="tx1"/>
                  </a:solidFill>
                </a:rPr>
                <a:t>WPL </a:t>
              </a:r>
              <a:r>
                <a:rPr lang="pl-PL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  <a:r>
                <a:rPr lang="pl-PL" b="1" dirty="0" smtClean="0">
                  <a:solidFill>
                    <a:schemeClr val="tx1"/>
                  </a:solidFill>
                </a:rPr>
                <a:t> zalecana konsultacja </a:t>
              </a:r>
              <a:br>
                <a:rPr lang="pl-PL" b="1" dirty="0" smtClean="0">
                  <a:solidFill>
                    <a:schemeClr val="tx1"/>
                  </a:solidFill>
                </a:rPr>
              </a:br>
              <a:r>
                <a:rPr lang="pl-PL" b="1" dirty="0" smtClean="0">
                  <a:solidFill>
                    <a:schemeClr val="tx1"/>
                  </a:solidFill>
                </a:rPr>
                <a:t>z SEF lub SBP</a:t>
              </a:r>
              <a:endParaRPr lang="pl-PL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8630643" y="3877279"/>
              <a:ext cx="2644741" cy="585070"/>
            </a:xfrm>
            <a:prstGeom prst="rect">
              <a:avLst/>
            </a:prstGeom>
            <a:noFill/>
            <a:ln w="57150">
              <a:solidFill>
                <a:srgbClr val="617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545114" y="111173"/>
            <a:ext cx="10690157" cy="6125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4900"/>
              </a:lnSpc>
              <a:spcBef>
                <a:spcPts val="280"/>
              </a:spcBef>
            </a:pPr>
            <a:r>
              <a:rPr lang="pl-PL" sz="3200" cap="all" dirty="0" smtClean="0">
                <a:latin typeface="+mj-lt"/>
                <a:ea typeface="+mj-ea"/>
                <a:cs typeface="+mj-cs"/>
              </a:rPr>
              <a:t>Co zaliczane jest do kosztów </a:t>
            </a:r>
            <a:r>
              <a:rPr lang="pl-PL" sz="3200" cap="all" dirty="0" err="1" smtClean="0">
                <a:latin typeface="+mj-lt"/>
                <a:ea typeface="+mj-ea"/>
                <a:cs typeface="+mj-cs"/>
              </a:rPr>
              <a:t>APARATURy</a:t>
            </a:r>
            <a:r>
              <a:rPr lang="pl-PL" sz="3200" cap="all" dirty="0" smtClean="0">
                <a:latin typeface="+mj-lt"/>
                <a:ea typeface="+mj-ea"/>
                <a:cs typeface="+mj-cs"/>
              </a:rPr>
              <a:t>?</a:t>
            </a:r>
            <a:endParaRPr lang="pl-PL" sz="3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2618" y="831912"/>
            <a:ext cx="1171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Zgodnie z definicją NCN do tej </a:t>
            </a:r>
            <a:r>
              <a:rPr lang="pl-PL" dirty="0"/>
              <a:t>kategorii zalicza się </a:t>
            </a:r>
            <a:r>
              <a:rPr lang="pl-PL" dirty="0" smtClean="0"/>
              <a:t>„koszty </a:t>
            </a:r>
            <a:r>
              <a:rPr lang="pl-PL" dirty="0"/>
              <a:t>zakupu lub wytworzenia aparatury naukowo-badawczej, innych urządzeń oraz oprogramowania niezbędnego do prowadzenia prac </a:t>
            </a:r>
            <a:r>
              <a:rPr lang="pl-PL" dirty="0" smtClean="0"/>
              <a:t>naukowych” </a:t>
            </a:r>
            <a:r>
              <a:rPr lang="pl-PL" sz="1400" dirty="0" smtClean="0"/>
              <a:t>(NCN, Koszty w projektach badawczych, 2025).</a:t>
            </a:r>
            <a:endParaRPr lang="pl-PL" dirty="0" smtClean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074825843"/>
              </p:ext>
            </p:extLst>
          </p:nvPr>
        </p:nvGraphicFramePr>
        <p:xfrm>
          <a:off x="99640" y="2425833"/>
          <a:ext cx="6905522" cy="430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649598" y="1671303"/>
            <a:ext cx="524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NAJWAŻNIEJSZE CECHY DECYDUJĄCE O ZAKWALIFIKOWANIU KOSZTU DO TEJ KATEGORII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110" y="174321"/>
            <a:ext cx="10690157" cy="6125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4900"/>
              </a:lnSpc>
              <a:spcBef>
                <a:spcPts val="280"/>
              </a:spcBef>
            </a:pPr>
            <a:r>
              <a:rPr lang="pl-PL" sz="3200" cap="all" dirty="0" smtClean="0">
                <a:latin typeface="+mj-lt"/>
                <a:ea typeface="+mj-ea"/>
                <a:cs typeface="+mj-cs"/>
              </a:rPr>
              <a:t>Co zaliczane jest do kosztów </a:t>
            </a:r>
            <a:r>
              <a:rPr lang="pl-PL" sz="3200" cap="all" dirty="0" err="1" smtClean="0">
                <a:latin typeface="+mj-lt"/>
                <a:ea typeface="+mj-ea"/>
                <a:cs typeface="+mj-cs"/>
              </a:rPr>
              <a:t>APARATURy</a:t>
            </a:r>
            <a:r>
              <a:rPr lang="pl-PL" sz="3200" cap="all" dirty="0" smtClean="0">
                <a:latin typeface="+mj-lt"/>
                <a:ea typeface="+mj-ea"/>
                <a:cs typeface="+mj-cs"/>
              </a:rPr>
              <a:t>?</a:t>
            </a:r>
            <a:endParaRPr lang="pl-PL" sz="3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959458" y="1300122"/>
            <a:ext cx="1171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Przy prawidłowej kwalifikacji kosztu mogą być przydatne</a:t>
            </a:r>
            <a:r>
              <a:rPr lang="pl-PL" dirty="0" smtClean="0"/>
              <a:t>:</a:t>
            </a:r>
          </a:p>
        </p:txBody>
      </p:sp>
      <p:sp>
        <p:nvSpPr>
          <p:cNvPr id="37" name="Objaśnienie prostokątne 36"/>
          <p:cNvSpPr/>
          <p:nvPr/>
        </p:nvSpPr>
        <p:spPr>
          <a:xfrm>
            <a:off x="1901117" y="1904768"/>
            <a:ext cx="8671075" cy="1945336"/>
          </a:xfrm>
          <a:prstGeom prst="wedgeRectCallout">
            <a:avLst>
              <a:gd name="adj1" fmla="val -49371"/>
              <a:gd name="adj2" fmla="val 13902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SPRAWDZENIE 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KOSZTU</a:t>
            </a:r>
          </a:p>
          <a:p>
            <a:pPr algn="ctr"/>
            <a:r>
              <a:rPr lang="pl-PL" sz="1600" dirty="0">
                <a:solidFill>
                  <a:schemeClr val="tx1"/>
                </a:solidFill>
              </a:rPr>
              <a:t>&gt; 10 tys. zł – zawsze aparatura</a:t>
            </a:r>
          </a:p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pl-PL" sz="1600" dirty="0" smtClean="0">
                <a:solidFill>
                  <a:schemeClr val="tx1"/>
                </a:solidFill>
              </a:rPr>
              <a:t> 1 000 zł/szt</a:t>
            </a:r>
            <a:r>
              <a:rPr lang="pl-PL" sz="1600" dirty="0">
                <a:solidFill>
                  <a:schemeClr val="tx1"/>
                </a:solidFill>
              </a:rPr>
              <a:t>. –</a:t>
            </a:r>
            <a:r>
              <a:rPr lang="pl-PL" sz="1600" dirty="0" smtClean="0">
                <a:solidFill>
                  <a:schemeClr val="tx1"/>
                </a:solidFill>
              </a:rPr>
              <a:t>  zazwyczaj aparatura (pod warunkiem zakwalifikowania jako środek  trwały)</a:t>
            </a: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pl-PL" sz="1600" dirty="0" smtClean="0">
                <a:solidFill>
                  <a:schemeClr val="tx1"/>
                </a:solidFill>
              </a:rPr>
              <a:t> 1000 zł/szt. – zazwyczaj Inne koszty </a:t>
            </a:r>
            <a:r>
              <a:rPr lang="pl-P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1600" dirty="0" smtClean="0">
                <a:solidFill>
                  <a:schemeClr val="tx1"/>
                </a:solidFill>
              </a:rPr>
              <a:t>Materiały i drobny sprzęt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rgbClr val="C00000"/>
                </a:solidFill>
              </a:rPr>
              <a:t>UWAGA! </a:t>
            </a:r>
            <a:r>
              <a:rPr lang="pl-PL" sz="1600" dirty="0" smtClean="0">
                <a:solidFill>
                  <a:schemeClr val="tx1"/>
                </a:solidFill>
              </a:rPr>
              <a:t>To jest uproszczenie, ale w większości wypadków się sprawdza </a:t>
            </a:r>
            <a:r>
              <a:rPr lang="pl-PL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pl-PL" sz="1600" dirty="0" smtClean="0">
              <a:solidFill>
                <a:schemeClr val="tx1"/>
              </a:solidFill>
            </a:endParaRPr>
          </a:p>
        </p:txBody>
      </p:sp>
      <p:sp>
        <p:nvSpPr>
          <p:cNvPr id="13" name="Objaśnienie prostokątne 12"/>
          <p:cNvSpPr/>
          <p:nvPr/>
        </p:nvSpPr>
        <p:spPr>
          <a:xfrm>
            <a:off x="1901117" y="4115269"/>
            <a:ext cx="8671075" cy="1267986"/>
          </a:xfrm>
          <a:prstGeom prst="wedgeRectCallout">
            <a:avLst>
              <a:gd name="adj1" fmla="val -49315"/>
              <a:gd name="adj2" fmla="val 13902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SPRAWDZENIE, CO NA UW JEST ŚRODKIEM TRWAŁYM</a:t>
            </a:r>
          </a:p>
          <a:p>
            <a:pPr algn="just"/>
            <a:r>
              <a:rPr lang="pl-PL" dirty="0" smtClean="0">
                <a:solidFill>
                  <a:schemeClr val="tx1"/>
                </a:solidFill>
                <a:hlinkClick r:id="rId3"/>
              </a:rPr>
              <a:t>Zarządzenie </a:t>
            </a:r>
            <a:r>
              <a:rPr lang="pl-PL" dirty="0">
                <a:solidFill>
                  <a:schemeClr val="tx1"/>
                </a:solidFill>
                <a:hlinkClick r:id="rId3"/>
              </a:rPr>
              <a:t>nr 94 Rektora UW z dnia 9 września 2019 r. w sprawie zasad uznawania składników majątkowych za środki trwałe, wartości niematerialne i prawne oraz sposób ich amortyzacji i ewidencji (Monitor UW z 2019 r. poz. 239)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7" name="Objaśnienie prostokątne 16"/>
          <p:cNvSpPr/>
          <p:nvPr/>
        </p:nvSpPr>
        <p:spPr>
          <a:xfrm>
            <a:off x="1901117" y="5648420"/>
            <a:ext cx="8671074" cy="663736"/>
          </a:xfrm>
          <a:prstGeom prst="wedgeRectCallout">
            <a:avLst>
              <a:gd name="adj1" fmla="val -50148"/>
              <a:gd name="adj2" fmla="val 13902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dirty="0">
                <a:solidFill>
                  <a:schemeClr val="tx1"/>
                </a:solidFill>
              </a:rPr>
              <a:t>Konsultacja z SEF lub </a:t>
            </a:r>
            <a:r>
              <a:rPr lang="pl-PL" dirty="0" smtClean="0">
                <a:solidFill>
                  <a:schemeClr val="tx1"/>
                </a:solidFill>
              </a:rPr>
              <a:t>SBP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10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3398" y="775457"/>
            <a:ext cx="764857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400" dirty="0" smtClean="0"/>
              <a:t>Co mogę zaplanować (wybrane przykłady):</a:t>
            </a:r>
            <a:endParaRPr lang="pl-PL" sz="2400" dirty="0"/>
          </a:p>
          <a:p>
            <a:r>
              <a:rPr lang="pl-PL" sz="2000" dirty="0" smtClean="0"/>
              <a:t>- laptop</a:t>
            </a:r>
          </a:p>
          <a:p>
            <a:r>
              <a:rPr lang="pl-PL" sz="2000" dirty="0" smtClean="0"/>
              <a:t>- drukarka</a:t>
            </a:r>
            <a:br>
              <a:rPr lang="pl-PL" sz="2000" dirty="0" smtClean="0"/>
            </a:br>
            <a:r>
              <a:rPr lang="pl-PL" sz="2000" dirty="0" smtClean="0"/>
              <a:t>- urządzenie </a:t>
            </a:r>
            <a:r>
              <a:rPr lang="pl-PL" sz="2000" dirty="0"/>
              <a:t>wielofunkcyjne </a:t>
            </a:r>
            <a:r>
              <a:rPr lang="pl-PL" sz="2000" dirty="0" smtClean="0"/>
              <a:t>(łączące funkcje drukarki, ksero, skanera)</a:t>
            </a:r>
          </a:p>
          <a:p>
            <a:r>
              <a:rPr lang="pl-PL" sz="2000" dirty="0" smtClean="0"/>
              <a:t>- oprogramowanie (np. </a:t>
            </a:r>
            <a:r>
              <a:rPr lang="pl-PL" sz="2000" dirty="0" err="1" smtClean="0"/>
              <a:t>Transcribus</a:t>
            </a:r>
            <a:r>
              <a:rPr lang="pl-PL" sz="2000" dirty="0" smtClean="0"/>
              <a:t>/</a:t>
            </a:r>
            <a:r>
              <a:rPr lang="pl-PL" sz="2000" dirty="0" err="1" smtClean="0"/>
              <a:t>MatLab</a:t>
            </a:r>
            <a:r>
              <a:rPr lang="pl-PL" sz="2000" dirty="0" smtClean="0"/>
              <a:t>/MAXQDA)</a:t>
            </a:r>
            <a:br>
              <a:rPr lang="pl-PL" sz="2000" dirty="0" smtClean="0"/>
            </a:br>
            <a:endParaRPr lang="pl-PL" sz="2000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2" name="object 2"/>
          <p:cNvSpPr txBox="1"/>
          <p:nvPr/>
        </p:nvSpPr>
        <p:spPr>
          <a:xfrm>
            <a:off x="653398" y="-16646"/>
            <a:ext cx="10690157" cy="66428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4900"/>
              </a:lnSpc>
              <a:spcBef>
                <a:spcPts val="280"/>
              </a:spcBef>
            </a:pPr>
            <a:r>
              <a:rPr lang="pl-PL" sz="3200" cap="all" dirty="0">
                <a:latin typeface="+mj-lt"/>
                <a:ea typeface="+mj-ea"/>
                <a:cs typeface="+mj-cs"/>
              </a:rPr>
              <a:t>KOSZTY </a:t>
            </a:r>
            <a:r>
              <a:rPr lang="pl-PL" sz="3200" cap="all" dirty="0" smtClean="0">
                <a:latin typeface="+mj-lt"/>
                <a:ea typeface="+mj-ea"/>
                <a:cs typeface="+mj-cs"/>
              </a:rPr>
              <a:t>BEZPOŚREDNIE </a:t>
            </a:r>
            <a:r>
              <a:rPr lang="pl-PL" dirty="0"/>
              <a:t>–</a:t>
            </a:r>
            <a:r>
              <a:rPr lang="pl-PL" sz="3200" cap="all" dirty="0" smtClean="0">
                <a:latin typeface="+mj-lt"/>
                <a:ea typeface="+mj-ea"/>
                <a:cs typeface="+mj-cs"/>
              </a:rPr>
              <a:t> APARATURA</a:t>
            </a:r>
            <a:endParaRPr lang="pl-PL" sz="3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Objaśnienie prostokątne 37"/>
          <p:cNvSpPr/>
          <p:nvPr/>
        </p:nvSpPr>
        <p:spPr>
          <a:xfrm>
            <a:off x="8057074" y="1334548"/>
            <a:ext cx="3950686" cy="4298686"/>
          </a:xfrm>
          <a:prstGeom prst="wedgeRectCallout">
            <a:avLst>
              <a:gd name="adj1" fmla="val -17983"/>
              <a:gd name="adj2" fmla="val 45638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>
              <a:solidFill>
                <a:schemeClr val="tx1"/>
              </a:solidFill>
            </a:endParaRPr>
          </a:p>
          <a:p>
            <a:pPr algn="ctr"/>
            <a:r>
              <a:rPr lang="pl-PL" sz="1600" b="1" dirty="0" smtClean="0">
                <a:solidFill>
                  <a:srgbClr val="C00000"/>
                </a:solidFill>
              </a:rPr>
              <a:t>UWAGA</a:t>
            </a:r>
            <a:r>
              <a:rPr lang="pl-PL" sz="1600" b="1" dirty="0">
                <a:solidFill>
                  <a:srgbClr val="C00000"/>
                </a:solidFill>
              </a:rPr>
              <a:t>! </a:t>
            </a:r>
            <a:r>
              <a:rPr lang="pl-PL" sz="1600" dirty="0" smtClean="0">
                <a:solidFill>
                  <a:schemeClr val="tx1"/>
                </a:solidFill>
              </a:rPr>
              <a:t/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oprogramowanie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(program komp.)</a:t>
            </a:r>
          </a:p>
          <a:p>
            <a:pPr algn="ctr"/>
            <a:r>
              <a:rPr lang="pl-PL" sz="1600" b="1" dirty="0" smtClean="0">
                <a:solidFill>
                  <a:schemeClr val="tx1"/>
                </a:solidFill>
              </a:rPr>
              <a:t>≠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s</a:t>
            </a:r>
            <a:r>
              <a:rPr lang="pl-PL" sz="1600" b="1" dirty="0" smtClean="0">
                <a:solidFill>
                  <a:schemeClr val="tx1"/>
                </a:solidFill>
              </a:rPr>
              <a:t>ubskrypcja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(model płatności)</a:t>
            </a:r>
            <a:br>
              <a:rPr lang="pl-PL" sz="1600" dirty="0" smtClean="0">
                <a:solidFill>
                  <a:schemeClr val="tx1"/>
                </a:solidFill>
              </a:rPr>
            </a:br>
            <a:endParaRPr lang="pl-PL" sz="1600" dirty="0">
              <a:solidFill>
                <a:schemeClr val="tx1"/>
              </a:solidFill>
            </a:endParaRPr>
          </a:p>
          <a:p>
            <a:r>
              <a:rPr lang="pl-PL" sz="1600" dirty="0">
                <a:solidFill>
                  <a:schemeClr val="tx1"/>
                </a:solidFill>
              </a:rPr>
              <a:t>Z </a:t>
            </a:r>
            <a:r>
              <a:rPr lang="pl-PL" sz="1600" b="1" dirty="0">
                <a:solidFill>
                  <a:schemeClr val="tx1"/>
                </a:solidFill>
              </a:rPr>
              <a:t>k. bezpośrednich nie można kupić </a:t>
            </a:r>
            <a:r>
              <a:rPr lang="pl-PL" sz="1600" b="1" dirty="0" smtClean="0">
                <a:solidFill>
                  <a:schemeClr val="tx1"/>
                </a:solidFill>
              </a:rPr>
              <a:t>subskrypcji</a:t>
            </a:r>
            <a:r>
              <a:rPr lang="pl-PL" sz="1600" dirty="0" smtClean="0">
                <a:solidFill>
                  <a:schemeClr val="tx1"/>
                </a:solidFill>
              </a:rPr>
              <a:t>, ale z pośrednich już tak </a:t>
            </a:r>
            <a:r>
              <a:rPr lang="pl-PL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pl-PL" sz="1600" dirty="0" smtClean="0">
              <a:solidFill>
                <a:schemeClr val="tx1"/>
              </a:solidFill>
            </a:endParaRPr>
          </a:p>
          <a:p>
            <a:endParaRPr lang="pl-PL" sz="1600" dirty="0">
              <a:solidFill>
                <a:schemeClr val="tx1"/>
              </a:solidFill>
            </a:endParaRPr>
          </a:p>
          <a:p>
            <a:r>
              <a:rPr lang="pl-PL" sz="1400" dirty="0" smtClean="0">
                <a:solidFill>
                  <a:schemeClr val="tx1"/>
                </a:solidFill>
              </a:rPr>
              <a:t>Czasem trudno odróżnić program od subskrypcji.</a:t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Adobe – nie można kupić z k. bezp.</a:t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Office?</a:t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MS Office tak, 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Microsoft 365 – lepiej się upewnić 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Najlepiej nie traktować tego jako osobnego zakupu, tylko kupić komputer z </a:t>
            </a:r>
            <a:r>
              <a:rPr lang="pl-PL" sz="1400" dirty="0" err="1" smtClean="0">
                <a:solidFill>
                  <a:schemeClr val="tx1"/>
                </a:solidFill>
              </a:rPr>
              <a:t>office’em</a:t>
            </a:r>
            <a:r>
              <a:rPr lang="pl-PL" sz="1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pl-PL" sz="1600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1940348" y="6122564"/>
            <a:ext cx="483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Czy można nie uzupełniać tej części kosztorysu?</a:t>
            </a:r>
          </a:p>
          <a:p>
            <a:r>
              <a:rPr lang="pl-PL" dirty="0" smtClean="0"/>
              <a:t>Tak, jeśli się nie planuje takich zakupów. 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833077"/>
              </p:ext>
            </p:extLst>
          </p:nvPr>
        </p:nvGraphicFramePr>
        <p:xfrm>
          <a:off x="427126" y="2784185"/>
          <a:ext cx="7403676" cy="3210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701838">
                  <a:extLst>
                    <a:ext uri="{9D8B030D-6E8A-4147-A177-3AD203B41FA5}">
                      <a16:colId xmlns:a16="http://schemas.microsoft.com/office/drawing/2014/main" val="2833852515"/>
                    </a:ext>
                  </a:extLst>
                </a:gridCol>
                <a:gridCol w="3701838">
                  <a:extLst>
                    <a:ext uri="{9D8B030D-6E8A-4147-A177-3AD203B41FA5}">
                      <a16:colId xmlns:a16="http://schemas.microsoft.com/office/drawing/2014/main" val="762445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ZAWSZE APARATURA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MOŻE</a:t>
                      </a:r>
                      <a:r>
                        <a:rPr lang="pl-PL" baseline="0" dirty="0" smtClean="0"/>
                        <a:t> WEJŚĆ DO APARATYRY, ALE </a:t>
                      </a:r>
                      <a:r>
                        <a:rPr lang="pl-PL" dirty="0" smtClean="0"/>
                        <a:t>LEPIEJ</a:t>
                      </a:r>
                      <a:r>
                        <a:rPr lang="pl-PL" baseline="0" dirty="0" smtClean="0"/>
                        <a:t> SPRAWDZIĆ</a:t>
                      </a:r>
                      <a:br>
                        <a:rPr lang="pl-PL" baseline="0" dirty="0" smtClean="0"/>
                      </a:br>
                      <a:r>
                        <a:rPr lang="pl-PL" sz="1400" baseline="0" dirty="0" smtClean="0"/>
                        <a:t>Środki trwałe pow. </a:t>
                      </a:r>
                      <a:r>
                        <a:rPr lang="pl-PL" sz="1400" dirty="0" smtClean="0"/>
                        <a:t>1 000 zł/szt. najczęściej</a:t>
                      </a:r>
                      <a:r>
                        <a:rPr lang="pl-PL" sz="1400" baseline="0" dirty="0" smtClean="0"/>
                        <a:t> są </a:t>
                      </a:r>
                      <a:r>
                        <a:rPr lang="pl-PL" sz="1400" dirty="0" smtClean="0"/>
                        <a:t>traktowane</a:t>
                      </a:r>
                      <a:r>
                        <a:rPr lang="pl-PL" sz="1400" baseline="0" dirty="0" smtClean="0"/>
                        <a:t> jako </a:t>
                      </a:r>
                      <a:r>
                        <a:rPr lang="pl-PL" sz="1400" baseline="0" dirty="0" err="1" smtClean="0"/>
                        <a:t>niskocenne</a:t>
                      </a:r>
                      <a:r>
                        <a:rPr lang="pl-PL" sz="1400" baseline="0" dirty="0" smtClean="0"/>
                        <a:t> aktywa trwałe i jako takie wchodzą do aparatury.</a:t>
                      </a:r>
                      <a:endParaRPr lang="pl-PL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541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urządzenia o koszcie pow. 10 tys. zł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kamera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7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sprzęt komputerowy (</a:t>
                      </a:r>
                      <a:r>
                        <a:rPr lang="pl-PL" sz="1800" kern="1200" dirty="0" smtClean="0">
                          <a:effectLst/>
                        </a:rPr>
                        <a:t>jednostka centralna,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monitor,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drukarka,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skaner,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nagrywarka zewnętrzna,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urządzenie wielofunkcyjne)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aparat fotograficzny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382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sejf </a:t>
                      </a:r>
                      <a:r>
                        <a:rPr lang="pl-PL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pl-PL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75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114" y="111173"/>
            <a:ext cx="10690157" cy="66428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4900"/>
              </a:lnSpc>
              <a:spcBef>
                <a:spcPts val="280"/>
              </a:spcBef>
            </a:pPr>
            <a:r>
              <a:rPr lang="pl-PL" sz="3200" cap="all" dirty="0">
                <a:latin typeface="+mj-lt"/>
                <a:ea typeface="+mj-ea"/>
                <a:cs typeface="+mj-cs"/>
              </a:rPr>
              <a:t>KOSZTY </a:t>
            </a:r>
            <a:r>
              <a:rPr lang="pl-PL" sz="3200" cap="all" dirty="0" smtClean="0">
                <a:latin typeface="+mj-lt"/>
                <a:ea typeface="+mj-ea"/>
                <a:cs typeface="+mj-cs"/>
              </a:rPr>
              <a:t>BEZPOŚREDNIE </a:t>
            </a:r>
            <a:r>
              <a:rPr lang="pl-PL" dirty="0"/>
              <a:t>–</a:t>
            </a:r>
            <a:r>
              <a:rPr lang="pl-PL" sz="3200" cap="all" dirty="0" smtClean="0">
                <a:latin typeface="+mj-lt"/>
                <a:ea typeface="+mj-ea"/>
                <a:cs typeface="+mj-cs"/>
              </a:rPr>
              <a:t> APARATURA</a:t>
            </a:r>
            <a:endParaRPr lang="pl-PL" sz="32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0" y="2082999"/>
            <a:ext cx="11992110" cy="250708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235283" y="784082"/>
            <a:ext cx="10275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Koszty należy odpowiednio uzasadniać!</a:t>
            </a:r>
          </a:p>
          <a:p>
            <a:endParaRPr lang="pl-PL" sz="2000" dirty="0"/>
          </a:p>
          <a:p>
            <a:r>
              <a:rPr lang="pl-PL" sz="2000" dirty="0" smtClean="0"/>
              <a:t>„Niezbędne do prowadzenia badań” – za mało</a:t>
            </a:r>
          </a:p>
          <a:p>
            <a:r>
              <a:rPr lang="pl-PL" sz="2000" dirty="0" smtClean="0"/>
              <a:t>„Uczelnia nie zapewnia” </a:t>
            </a:r>
            <a:r>
              <a:rPr lang="pl-PL" sz="2000" dirty="0"/>
              <a:t>–</a:t>
            </a:r>
            <a:r>
              <a:rPr lang="pl-PL" sz="2000" dirty="0" smtClean="0"/>
              <a:t> nie</a:t>
            </a:r>
            <a:endParaRPr lang="pl-PL" sz="2000" dirty="0"/>
          </a:p>
        </p:txBody>
      </p:sp>
      <p:sp>
        <p:nvSpPr>
          <p:cNvPr id="6" name="Objaśnienie prostokątne 5"/>
          <p:cNvSpPr/>
          <p:nvPr/>
        </p:nvSpPr>
        <p:spPr>
          <a:xfrm>
            <a:off x="199889" y="4881715"/>
            <a:ext cx="8147697" cy="1853382"/>
          </a:xfrm>
          <a:prstGeom prst="wedgeRectCallout">
            <a:avLst>
              <a:gd name="adj1" fmla="val 35311"/>
              <a:gd name="adj2" fmla="val -68877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Co </a:t>
            </a:r>
            <a:r>
              <a:rPr lang="pl-PL" sz="1400" dirty="0">
                <a:solidFill>
                  <a:schemeClr val="tx1"/>
                </a:solidFill>
              </a:rPr>
              <a:t>do zasady, koszty mają być </a:t>
            </a:r>
            <a:r>
              <a:rPr lang="pl-PL" sz="1400" b="1" dirty="0" smtClean="0">
                <a:solidFill>
                  <a:schemeClr val="tx1"/>
                </a:solidFill>
              </a:rPr>
              <a:t>celowe (uzasadnienia)</a:t>
            </a:r>
            <a:r>
              <a:rPr lang="pl-PL" sz="1400" dirty="0" smtClean="0">
                <a:solidFill>
                  <a:schemeClr val="tx1"/>
                </a:solidFill>
              </a:rPr>
              <a:t>, </a:t>
            </a:r>
            <a:r>
              <a:rPr lang="pl-PL" sz="1400" b="1" dirty="0" smtClean="0">
                <a:solidFill>
                  <a:schemeClr val="tx1"/>
                </a:solidFill>
              </a:rPr>
              <a:t>oszczędne</a:t>
            </a:r>
            <a:r>
              <a:rPr lang="pl-PL" sz="1400" dirty="0" smtClean="0">
                <a:solidFill>
                  <a:schemeClr val="tx1"/>
                </a:solidFill>
              </a:rPr>
              <a:t>, </a:t>
            </a:r>
            <a:r>
              <a:rPr lang="pl-PL" sz="1400" b="1" dirty="0" smtClean="0">
                <a:solidFill>
                  <a:schemeClr val="tx1"/>
                </a:solidFill>
              </a:rPr>
              <a:t>realne</a:t>
            </a:r>
            <a:r>
              <a:rPr lang="pl-PL" sz="14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Ale!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tx1"/>
                </a:solidFill>
              </a:rPr>
              <a:t>Realny, a nie </a:t>
            </a:r>
            <a:r>
              <a:rPr lang="pl-PL" sz="1400" b="1" dirty="0">
                <a:solidFill>
                  <a:schemeClr val="tx1"/>
                </a:solidFill>
              </a:rPr>
              <a:t>rzeczywisty</a:t>
            </a:r>
            <a:r>
              <a:rPr lang="pl-PL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solidFill>
                  <a:schemeClr val="tx1"/>
                </a:solidFill>
              </a:rPr>
              <a:t>Tu chodzi o oszacowanie </a:t>
            </a:r>
            <a:r>
              <a:rPr lang="pl-PL" sz="1400" dirty="0" smtClean="0">
                <a:solidFill>
                  <a:schemeClr val="tx1"/>
                </a:solidFill>
              </a:rPr>
              <a:t>kosztów. Nie </a:t>
            </a:r>
            <a:r>
              <a:rPr lang="pl-PL" sz="1400" dirty="0">
                <a:solidFill>
                  <a:schemeClr val="tx1"/>
                </a:solidFill>
              </a:rPr>
              <a:t>musi być co do grosza i AD </a:t>
            </a:r>
            <a:r>
              <a:rPr lang="pl-PL" sz="1400" dirty="0" smtClean="0">
                <a:solidFill>
                  <a:schemeClr val="tx1"/>
                </a:solidFill>
              </a:rPr>
              <a:t>2025. Małą „górkę” </a:t>
            </a:r>
            <a:r>
              <a:rPr lang="pl-PL" sz="1400" dirty="0">
                <a:solidFill>
                  <a:schemeClr val="tx1"/>
                </a:solidFill>
              </a:rPr>
              <a:t>można </a:t>
            </a:r>
            <a:r>
              <a:rPr lang="pl-PL" sz="1400" dirty="0" smtClean="0">
                <a:solidFill>
                  <a:schemeClr val="tx1"/>
                </a:solidFill>
              </a:rPr>
              <a:t>więc uwzględnić</a:t>
            </a:r>
            <a:r>
              <a:rPr lang="pl-PL" sz="1400" dirty="0">
                <a:solidFill>
                  <a:schemeClr val="tx1"/>
                </a:solidFill>
              </a:rPr>
              <a:t>, bo ceny mogą wzrosnąć, </a:t>
            </a:r>
            <a:r>
              <a:rPr lang="pl-PL" sz="1400" dirty="0" smtClean="0">
                <a:solidFill>
                  <a:schemeClr val="tx1"/>
                </a:solidFill>
              </a:rPr>
              <a:t>mogliśmy nie uwzględnić jakiegoś kosztu albo nie być świadomym jego istnienia na etapie pisania wniosku (np. VAT-u czy cła).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Nie </a:t>
            </a:r>
            <a:r>
              <a:rPr lang="pl-PL" sz="1400" dirty="0">
                <a:solidFill>
                  <a:schemeClr val="tx1"/>
                </a:solidFill>
              </a:rPr>
              <a:t>musi to być </a:t>
            </a:r>
            <a:r>
              <a:rPr lang="pl-PL" sz="1400" dirty="0" smtClean="0">
                <a:solidFill>
                  <a:schemeClr val="tx1"/>
                </a:solidFill>
              </a:rPr>
              <a:t>towar najtańszy. Czasem ważniejsza jest jakość (</a:t>
            </a:r>
            <a:r>
              <a:rPr lang="pl-PL" sz="1400" b="1" dirty="0" smtClean="0">
                <a:solidFill>
                  <a:schemeClr val="tx1"/>
                </a:solidFill>
              </a:rPr>
              <a:t>najlepszy </a:t>
            </a:r>
            <a:r>
              <a:rPr lang="pl-PL" sz="1400" b="1" dirty="0">
                <a:solidFill>
                  <a:schemeClr val="tx1"/>
                </a:solidFill>
              </a:rPr>
              <a:t>stosunek jakości do </a:t>
            </a:r>
            <a:r>
              <a:rPr lang="pl-PL" sz="1400" b="1" dirty="0" smtClean="0">
                <a:solidFill>
                  <a:schemeClr val="tx1"/>
                </a:solidFill>
              </a:rPr>
              <a:t>ceny</a:t>
            </a:r>
            <a:r>
              <a:rPr lang="pl-PL" sz="1400" dirty="0" smtClean="0">
                <a:solidFill>
                  <a:schemeClr val="tx1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1"/>
                </a:solidFill>
              </a:rPr>
              <a:t>Dopóki jesteś </a:t>
            </a:r>
            <a:r>
              <a:rPr lang="pl-PL" sz="1400" dirty="0">
                <a:solidFill>
                  <a:schemeClr val="tx1"/>
                </a:solidFill>
              </a:rPr>
              <a:t>w stanie </a:t>
            </a:r>
            <a:r>
              <a:rPr lang="pl-PL" sz="1400" b="1" dirty="0">
                <a:solidFill>
                  <a:schemeClr val="tx1"/>
                </a:solidFill>
              </a:rPr>
              <a:t>uzasadnić</a:t>
            </a:r>
            <a:r>
              <a:rPr lang="pl-PL" sz="1400" dirty="0">
                <a:solidFill>
                  <a:schemeClr val="tx1"/>
                </a:solidFill>
              </a:rPr>
              <a:t>, że droższy asortyment jest potrzebny w grancie </a:t>
            </a:r>
            <a:r>
              <a:rPr lang="pl-PL" sz="1400" dirty="0" smtClean="0">
                <a:solidFill>
                  <a:schemeClr val="tx1"/>
                </a:solidFill>
              </a:rPr>
              <a:t>– OK.  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bjaśnienie prostokątne 6"/>
          <p:cNvSpPr/>
          <p:nvPr/>
        </p:nvSpPr>
        <p:spPr>
          <a:xfrm>
            <a:off x="8622890" y="5260988"/>
            <a:ext cx="3087329" cy="1474109"/>
          </a:xfrm>
          <a:prstGeom prst="wedgeRectCallout">
            <a:avLst>
              <a:gd name="adj1" fmla="val -14127"/>
              <a:gd name="adj2" fmla="val -97778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Warto podkreślić, że się zrobiło </a:t>
            </a:r>
            <a:r>
              <a:rPr lang="pl-PL" sz="1400" b="1" dirty="0" smtClean="0">
                <a:solidFill>
                  <a:schemeClr val="tx1"/>
                </a:solidFill>
              </a:rPr>
              <a:t>rozeznanie rynku</a:t>
            </a:r>
            <a:r>
              <a:rPr lang="pl-PL" sz="1400" dirty="0" smtClean="0">
                <a:solidFill>
                  <a:schemeClr val="tx1"/>
                </a:solidFill>
              </a:rPr>
              <a:t> i zapoznało z cenami. 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Oznacza to, </a:t>
            </a:r>
            <a:r>
              <a:rPr lang="pl-PL" sz="1400" dirty="0">
                <a:solidFill>
                  <a:schemeClr val="tx1"/>
                </a:solidFill>
              </a:rPr>
              <a:t>że </a:t>
            </a:r>
            <a:r>
              <a:rPr lang="pl-PL" sz="1400" b="1" dirty="0">
                <a:solidFill>
                  <a:schemeClr val="tx1"/>
                </a:solidFill>
              </a:rPr>
              <a:t>wnioskodawca się </a:t>
            </a:r>
            <a:r>
              <a:rPr lang="pl-PL" sz="1400" b="1" dirty="0" smtClean="0">
                <a:solidFill>
                  <a:schemeClr val="tx1"/>
                </a:solidFill>
              </a:rPr>
              <a:t>orientuje</a:t>
            </a:r>
            <a:r>
              <a:rPr lang="pl-PL" sz="1400" dirty="0" smtClean="0">
                <a:solidFill>
                  <a:schemeClr val="tx1"/>
                </a:solidFill>
              </a:rPr>
              <a:t> i w trakcie realizacji grantu będzie wiedział, co i jak ma zrobić.</a:t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Ważny </a:t>
            </a:r>
            <a:r>
              <a:rPr lang="pl-PL" sz="1400" b="1" dirty="0">
                <a:solidFill>
                  <a:schemeClr val="tx1"/>
                </a:solidFill>
              </a:rPr>
              <a:t>s</a:t>
            </a:r>
            <a:r>
              <a:rPr lang="pl-PL" sz="1400" b="1" dirty="0" smtClean="0">
                <a:solidFill>
                  <a:schemeClr val="tx1"/>
                </a:solidFill>
              </a:rPr>
              <a:t>ygnał dla oceniających</a:t>
            </a:r>
            <a:r>
              <a:rPr lang="pl-PL" sz="1400" dirty="0" smtClean="0">
                <a:solidFill>
                  <a:schemeClr val="tx1"/>
                </a:solidFill>
              </a:rPr>
              <a:t>. 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5668" y="170530"/>
            <a:ext cx="1088663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3200" dirty="0" smtClean="0"/>
              <a:t>INNE KOSZTY bezpośrednie</a:t>
            </a:r>
            <a:endParaRPr lang="pl-PL" sz="3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303401" y="1042219"/>
            <a:ext cx="959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To, co nie jest zaliczane do kosztów wynagrodzeń i aparatury.</a:t>
            </a:r>
            <a:endParaRPr lang="pl-PL" sz="28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39508881"/>
              </p:ext>
            </p:extLst>
          </p:nvPr>
        </p:nvGraphicFramePr>
        <p:xfrm>
          <a:off x="1887489" y="1806072"/>
          <a:ext cx="8688269" cy="4811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7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4165" y="120395"/>
            <a:ext cx="972291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3200" dirty="0" smtClean="0"/>
              <a:t>INNE KOSZTY bezpośrednie</a:t>
            </a:r>
            <a:endParaRPr lang="pl-PL"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761980" y="3242179"/>
            <a:ext cx="9023350" cy="133241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endParaRPr lang="pl-PL" sz="2000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lang="pl-PL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/>
            </a:r>
            <a:br>
              <a:rPr lang="pl-PL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</a:br>
            <a:endParaRPr sz="2400" dirty="0">
              <a:latin typeface="Trebuchet MS"/>
              <a:cs typeface="Trebuchet MS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22878"/>
              </p:ext>
            </p:extLst>
          </p:nvPr>
        </p:nvGraphicFramePr>
        <p:xfrm>
          <a:off x="761980" y="625662"/>
          <a:ext cx="8018480" cy="402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989">
                  <a:extLst>
                    <a:ext uri="{9D8B030D-6E8A-4147-A177-3AD203B41FA5}">
                      <a16:colId xmlns:a16="http://schemas.microsoft.com/office/drawing/2014/main" val="2026994603"/>
                    </a:ext>
                  </a:extLst>
                </a:gridCol>
                <a:gridCol w="2422856">
                  <a:extLst>
                    <a:ext uri="{9D8B030D-6E8A-4147-A177-3AD203B41FA5}">
                      <a16:colId xmlns:a16="http://schemas.microsoft.com/office/drawing/2014/main" val="1388878505"/>
                    </a:ext>
                  </a:extLst>
                </a:gridCol>
                <a:gridCol w="2863635">
                  <a:extLst>
                    <a:ext uri="{9D8B030D-6E8A-4147-A177-3AD203B41FA5}">
                      <a16:colId xmlns:a16="http://schemas.microsoft.com/office/drawing/2014/main" val="691256044"/>
                    </a:ext>
                  </a:extLst>
                </a:gridCol>
              </a:tblGrid>
              <a:tr h="346947">
                <a:tc>
                  <a:txBody>
                    <a:bodyPr/>
                    <a:lstStyle/>
                    <a:p>
                      <a:pPr algn="ctr"/>
                      <a:r>
                        <a:rPr lang="pl-PL" sz="1400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MATERIAŁY</a:t>
                      </a:r>
                      <a:r>
                        <a:rPr lang="pl-PL" sz="1400" spc="-60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pl-PL" sz="1400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lang="pl-PL" sz="1400" spc="-55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pl-PL" sz="1400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DROBNY</a:t>
                      </a:r>
                      <a:r>
                        <a:rPr lang="pl-PL" sz="1400" spc="-55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pl-PL" sz="1400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SPRZĘT</a:t>
                      </a:r>
                      <a:endParaRPr lang="pl-PL" sz="1400" baseline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pc="-10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USŁUGI OBCE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pc="-10" baseline="0" dirty="0" smtClean="0">
                          <a:solidFill>
                            <a:srgbClr val="FFC000"/>
                          </a:solidFill>
                          <a:latin typeface="Trebuchet MS"/>
                          <a:cs typeface="Trebuchet MS"/>
                        </a:rPr>
                        <a:t>UWAGA! Rozliczenie kosztu FAKTURĄ!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spc="-10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Trebuchet MS"/>
                          <a:cs typeface="Trebuchet MS"/>
                        </a:rPr>
                        <a:t>INNE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47751"/>
                  </a:ext>
                </a:extLst>
              </a:tr>
              <a:tr h="3518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dyski zew., </a:t>
                      </a:r>
                      <a:r>
                        <a:rPr lang="pl-PL" sz="1200" dirty="0" err="1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pendrive’y</a:t>
                      </a:r>
                      <a:endParaRPr lang="pl-PL" sz="1200" dirty="0" smtClean="0">
                        <a:solidFill>
                          <a:srgbClr val="40404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 err="1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proofreading</a:t>
                      </a:r>
                      <a:endParaRPr lang="pl-PL" sz="1200" spc="-10" dirty="0" smtClean="0">
                        <a:solidFill>
                          <a:srgbClr val="40404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zakup książek i czasopism do zaczytania</a:t>
                      </a:r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746908"/>
                  </a:ext>
                </a:extLst>
              </a:tr>
              <a:tr h="3272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dyktafon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tłumaczenia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zakup bazy danych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2174819"/>
                  </a:ext>
                </a:extLst>
              </a:tr>
              <a:tr h="2994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materiały biurowe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transkrypcje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dostęp do baz</a:t>
                      </a:r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025306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aparat fotograficzny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usługi reprograficzne (skany, ksero, OCR)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072151"/>
                  </a:ext>
                </a:extLst>
              </a:tr>
              <a:tr h="350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zakup ilustracji, zdjęć, filmów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4854"/>
                  </a:ext>
                </a:extLst>
              </a:tr>
              <a:tr h="4296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solidFill>
                          <a:srgbClr val="40404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dostępy do bibliotek, repozytoriów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770747"/>
                  </a:ext>
                </a:extLst>
              </a:tr>
              <a:tr h="5451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solidFill>
                          <a:srgbClr val="40404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usługi </a:t>
                      </a:r>
                      <a:r>
                        <a:rPr lang="pl-PL" sz="1200" spc="-10" dirty="0" err="1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bad</a:t>
                      </a:r>
                      <a:r>
                        <a:rPr lang="pl-PL" sz="1200" spc="-1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. (analizy statystyczne, badania ankietowe)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9729366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solidFill>
                          <a:srgbClr val="40404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spc="-10" dirty="0" smtClean="0">
                          <a:solidFill>
                            <a:srgbClr val="404040"/>
                          </a:solidFill>
                          <a:latin typeface="Trebuchet MS"/>
                          <a:cs typeface="Trebuchet MS"/>
                        </a:rPr>
                        <a:t>zaprojektowanie strony WWW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9595478"/>
                  </a:ext>
                </a:extLst>
              </a:tr>
            </a:tbl>
          </a:graphicData>
        </a:graphic>
      </p:graphicFrame>
      <p:sp>
        <p:nvSpPr>
          <p:cNvPr id="9" name="Objaśnienie prostokątne 8"/>
          <p:cNvSpPr/>
          <p:nvPr/>
        </p:nvSpPr>
        <p:spPr>
          <a:xfrm>
            <a:off x="9257108" y="3317976"/>
            <a:ext cx="2427951" cy="1109645"/>
          </a:xfrm>
          <a:prstGeom prst="wedgeRectCallout">
            <a:avLst>
              <a:gd name="adj1" fmla="val -134788"/>
              <a:gd name="adj2" fmla="val -149120"/>
            </a:avLst>
          </a:prstGeom>
          <a:solidFill>
            <a:srgbClr val="FFC000">
              <a:alpha val="51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C00000"/>
                </a:solidFill>
              </a:rPr>
              <a:t>UWAGA!</a:t>
            </a:r>
          </a:p>
          <a:p>
            <a:pPr algn="ctr"/>
            <a:r>
              <a:rPr lang="pl-PL" sz="1400" dirty="0">
                <a:solidFill>
                  <a:schemeClr val="tx1"/>
                </a:solidFill>
              </a:rPr>
              <a:t>Nie można zaplanować!</a:t>
            </a:r>
          </a:p>
          <a:p>
            <a:pPr algn="ctr"/>
            <a:endParaRPr lang="pl-PL" sz="1400" dirty="0" smtClean="0">
              <a:solidFill>
                <a:schemeClr val="tx1"/>
              </a:solidFill>
            </a:endParaRPr>
          </a:p>
          <a:p>
            <a:pPr algn="ctr"/>
            <a:r>
              <a:rPr lang="pl-PL" sz="1400" dirty="0">
                <a:solidFill>
                  <a:schemeClr val="tx1"/>
                </a:solidFill>
              </a:rPr>
              <a:t>k</a:t>
            </a:r>
            <a:r>
              <a:rPr lang="pl-PL" sz="1400" dirty="0" smtClean="0">
                <a:solidFill>
                  <a:schemeClr val="tx1"/>
                </a:solidFill>
              </a:rPr>
              <a:t>oszt </a:t>
            </a:r>
            <a:r>
              <a:rPr lang="pl-PL" sz="1400" b="1" dirty="0">
                <a:solidFill>
                  <a:schemeClr val="tx1"/>
                </a:solidFill>
              </a:rPr>
              <a:t>subskrypcji i </a:t>
            </a:r>
            <a:r>
              <a:rPr lang="pl-PL" sz="1400" b="1" dirty="0" smtClean="0">
                <a:solidFill>
                  <a:schemeClr val="tx1"/>
                </a:solidFill>
              </a:rPr>
              <a:t>prenumerat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Objaśnienie prostokątne 4"/>
          <p:cNvSpPr/>
          <p:nvPr/>
        </p:nvSpPr>
        <p:spPr>
          <a:xfrm>
            <a:off x="126417" y="4850031"/>
            <a:ext cx="3182255" cy="1518035"/>
          </a:xfrm>
          <a:prstGeom prst="wedgeRectCallout">
            <a:avLst>
              <a:gd name="adj1" fmla="val 16065"/>
              <a:gd name="adj2" fmla="val -171350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C00000"/>
                </a:solidFill>
              </a:rPr>
              <a:t>UWAGA!</a:t>
            </a:r>
            <a:endParaRPr lang="pl-PL" sz="1200" b="1" dirty="0">
              <a:solidFill>
                <a:srgbClr val="C00000"/>
              </a:solidFill>
            </a:endParaRPr>
          </a:p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Za materiały i drobny sprzęt uznane zostaną tylko środki, które:</a:t>
            </a:r>
          </a:p>
          <a:p>
            <a:pPr marL="342900" indent="-342900" algn="ctr">
              <a:buAutoNum type="alphaLcParenR"/>
            </a:pPr>
            <a:r>
              <a:rPr lang="pl-PL" sz="1200" dirty="0" smtClean="0">
                <a:solidFill>
                  <a:schemeClr val="tx1"/>
                </a:solidFill>
              </a:rPr>
              <a:t>nie są trwałe i </a:t>
            </a:r>
          </a:p>
          <a:p>
            <a:pPr marL="342900" indent="-342900" algn="ctr">
              <a:buAutoNum type="alphaLcParenR"/>
            </a:pPr>
            <a:r>
              <a:rPr lang="pl-PL" sz="1200" dirty="0">
                <a:solidFill>
                  <a:schemeClr val="tx1"/>
                </a:solidFill>
              </a:rPr>
              <a:t>k</a:t>
            </a:r>
            <a:r>
              <a:rPr lang="pl-PL" sz="1200" dirty="0" smtClean="0">
                <a:solidFill>
                  <a:schemeClr val="tx1"/>
                </a:solidFill>
              </a:rPr>
              <a:t>oszt jednostkowy</a:t>
            </a:r>
            <a:r>
              <a:rPr lang="pl-PL" sz="1200" dirty="0">
                <a:solidFill>
                  <a:schemeClr val="tx1"/>
                </a:solidFill>
              </a:rPr>
              <a:t/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>
                <a:solidFill>
                  <a:schemeClr val="tx1"/>
                </a:solidFill>
              </a:rPr>
              <a:t>1000 zł/szt</a:t>
            </a:r>
            <a:r>
              <a:rPr lang="pl-PL" sz="1200" dirty="0" smtClean="0">
                <a:solidFill>
                  <a:schemeClr val="tx1"/>
                </a:solidFill>
              </a:rPr>
              <a:t>.</a:t>
            </a:r>
            <a:br>
              <a:rPr lang="pl-PL" sz="1200" dirty="0" smtClean="0">
                <a:solidFill>
                  <a:schemeClr val="tx1"/>
                </a:solidFill>
              </a:rPr>
            </a:br>
            <a:r>
              <a:rPr lang="pl-PL" sz="1200" dirty="0" smtClean="0">
                <a:solidFill>
                  <a:schemeClr val="tx1"/>
                </a:solidFill>
              </a:rPr>
              <a:t>W przeciwnym razie – aparatura</a:t>
            </a:r>
            <a:r>
              <a:rPr lang="pl-PL" sz="1200" dirty="0" smtClean="0">
                <a:solidFill>
                  <a:schemeClr val="tx1"/>
                </a:solidFill>
              </a:rPr>
              <a:t>.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bjaśnienie prostokątne 9"/>
          <p:cNvSpPr/>
          <p:nvPr/>
        </p:nvSpPr>
        <p:spPr>
          <a:xfrm>
            <a:off x="6717814" y="5371921"/>
            <a:ext cx="2300408" cy="1361932"/>
          </a:xfrm>
          <a:prstGeom prst="wedgeRectCallout">
            <a:avLst>
              <a:gd name="adj1" fmla="val -91256"/>
              <a:gd name="adj2" fmla="val -121795"/>
            </a:avLst>
          </a:prstGeom>
          <a:solidFill>
            <a:srgbClr val="FFC000">
              <a:alpha val="65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C00000"/>
                </a:solidFill>
              </a:rPr>
              <a:t>UWAGA!</a:t>
            </a:r>
          </a:p>
          <a:p>
            <a:pPr algn="ctr"/>
            <a:r>
              <a:rPr lang="pl-PL" sz="1400" dirty="0">
                <a:solidFill>
                  <a:schemeClr val="tx1"/>
                </a:solidFill>
              </a:rPr>
              <a:t>Nie można zaplanować!</a:t>
            </a:r>
          </a:p>
          <a:p>
            <a:pPr algn="ctr"/>
            <a:endParaRPr lang="pl-PL" sz="1400" dirty="0" smtClean="0">
              <a:solidFill>
                <a:schemeClr val="tx1"/>
              </a:solidFill>
            </a:endParaRPr>
          </a:p>
          <a:p>
            <a:pPr algn="ctr"/>
            <a:r>
              <a:rPr lang="pl-PL" sz="1400" dirty="0">
                <a:solidFill>
                  <a:schemeClr val="tx1"/>
                </a:solidFill>
              </a:rPr>
              <a:t>k</a:t>
            </a:r>
            <a:r>
              <a:rPr lang="pl-PL" sz="1400" dirty="0" smtClean="0">
                <a:solidFill>
                  <a:schemeClr val="tx1"/>
                </a:solidFill>
              </a:rPr>
              <a:t>oszty </a:t>
            </a:r>
            <a:r>
              <a:rPr lang="pl-PL" sz="1400" b="1" dirty="0">
                <a:solidFill>
                  <a:schemeClr val="tx1"/>
                </a:solidFill>
              </a:rPr>
              <a:t>organizacji konferencji</a:t>
            </a:r>
            <a:r>
              <a:rPr lang="pl-PL" sz="1400" dirty="0">
                <a:solidFill>
                  <a:schemeClr val="tx1"/>
                </a:solidFill>
              </a:rPr>
              <a:t>, warsztatów, seminariów, </a:t>
            </a:r>
            <a:r>
              <a:rPr lang="pl-PL" sz="1400" dirty="0" smtClean="0">
                <a:solidFill>
                  <a:schemeClr val="tx1"/>
                </a:solidFill>
              </a:rPr>
              <a:t>spotkań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11" name="Objaśnienie prostokątne 10"/>
          <p:cNvSpPr/>
          <p:nvPr/>
        </p:nvSpPr>
        <p:spPr>
          <a:xfrm>
            <a:off x="3751432" y="5346271"/>
            <a:ext cx="2377259" cy="1423186"/>
          </a:xfrm>
          <a:prstGeom prst="wedgeRectCallout">
            <a:avLst>
              <a:gd name="adj1" fmla="val -22438"/>
              <a:gd name="adj2" fmla="val -97822"/>
            </a:avLst>
          </a:prstGeom>
          <a:solidFill>
            <a:srgbClr val="FFC000">
              <a:alpha val="51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C00000"/>
                </a:solidFill>
              </a:rPr>
              <a:t>UWAGA!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>Nie można zaplanować!</a:t>
            </a:r>
          </a:p>
          <a:p>
            <a:pPr algn="ctr"/>
            <a:r>
              <a:rPr lang="pl-PL" sz="1400" dirty="0" smtClean="0">
                <a:solidFill>
                  <a:schemeClr val="tx1"/>
                </a:solidFill>
              </a:rPr>
              <a:t/>
            </a:r>
            <a:br>
              <a:rPr lang="pl-PL" sz="1400" dirty="0" smtClean="0">
                <a:solidFill>
                  <a:schemeClr val="tx1"/>
                </a:solidFill>
              </a:rPr>
            </a:br>
            <a:r>
              <a:rPr lang="pl-PL" sz="1400" dirty="0" smtClean="0">
                <a:solidFill>
                  <a:schemeClr val="tx1"/>
                </a:solidFill>
              </a:rPr>
              <a:t>koszt </a:t>
            </a:r>
            <a:r>
              <a:rPr lang="pl-PL" sz="1400" b="1" dirty="0" smtClean="0">
                <a:solidFill>
                  <a:schemeClr val="tx1"/>
                </a:solidFill>
              </a:rPr>
              <a:t>wydania publikacji </a:t>
            </a:r>
            <a:r>
              <a:rPr lang="pl-PL" sz="1400" dirty="0" smtClean="0">
                <a:solidFill>
                  <a:schemeClr val="tx1"/>
                </a:solidFill>
              </a:rPr>
              <a:t>(korekta i redakcja, skład, łamanie, druk)</a:t>
            </a:r>
            <a:endParaRPr lang="pl-PL" dirty="0">
              <a:solidFill>
                <a:schemeClr val="tx1"/>
              </a:solidFill>
            </a:endParaRPr>
          </a:p>
        </p:txBody>
      </p:sp>
      <p:grpSp>
        <p:nvGrpSpPr>
          <p:cNvPr id="18" name="Grupa 17"/>
          <p:cNvGrpSpPr/>
          <p:nvPr/>
        </p:nvGrpSpPr>
        <p:grpSpPr>
          <a:xfrm>
            <a:off x="9681950" y="4604236"/>
            <a:ext cx="2263366" cy="2165221"/>
            <a:chOff x="9640339" y="4484888"/>
            <a:chExt cx="2263366" cy="2165221"/>
          </a:xfrm>
        </p:grpSpPr>
        <p:grpSp>
          <p:nvGrpSpPr>
            <p:cNvPr id="13" name="Grupa 12"/>
            <p:cNvGrpSpPr/>
            <p:nvPr/>
          </p:nvGrpSpPr>
          <p:grpSpPr>
            <a:xfrm>
              <a:off x="10154856" y="4986114"/>
              <a:ext cx="1748849" cy="1663995"/>
              <a:chOff x="10069217" y="4917289"/>
              <a:chExt cx="1748849" cy="1663995"/>
            </a:xfrm>
          </p:grpSpPr>
          <p:sp>
            <p:nvSpPr>
              <p:cNvPr id="4" name="Owal 3"/>
              <p:cNvSpPr/>
              <p:nvPr/>
            </p:nvSpPr>
            <p:spPr>
              <a:xfrm>
                <a:off x="10069217" y="4917289"/>
                <a:ext cx="1744579" cy="1663995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10099092" y="5287621"/>
                <a:ext cx="17189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b="1" dirty="0" smtClean="0"/>
                  <a:t>KOSZTY POŚREDNIE </a:t>
                </a:r>
                <a:r>
                  <a:rPr lang="pl-PL" dirty="0" smtClean="0"/>
                  <a:t>(zob. katalog)</a:t>
                </a:r>
                <a:endParaRPr lang="pl-PL" dirty="0"/>
              </a:p>
            </p:txBody>
          </p:sp>
        </p:grpSp>
        <p:cxnSp>
          <p:nvCxnSpPr>
            <p:cNvPr id="12" name="Łącznik prosty ze strzałką 11"/>
            <p:cNvCxnSpPr/>
            <p:nvPr/>
          </p:nvCxnSpPr>
          <p:spPr>
            <a:xfrm flipV="1">
              <a:off x="11027145" y="4484888"/>
              <a:ext cx="2055" cy="491591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 flipH="1">
              <a:off x="9640339" y="5818111"/>
              <a:ext cx="499579" cy="5171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bjaśnienie prostokątne 22"/>
          <p:cNvSpPr/>
          <p:nvPr/>
        </p:nvSpPr>
        <p:spPr>
          <a:xfrm>
            <a:off x="8925243" y="120395"/>
            <a:ext cx="3091679" cy="2566160"/>
          </a:xfrm>
          <a:prstGeom prst="wedgeRectCallout">
            <a:avLst>
              <a:gd name="adj1" fmla="val 25570"/>
              <a:gd name="adj2" fmla="val -43467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Koszty mają być </a:t>
            </a:r>
            <a:r>
              <a:rPr lang="pl-PL" sz="1600" b="1" dirty="0" smtClean="0">
                <a:solidFill>
                  <a:schemeClr val="tx1"/>
                </a:solidFill>
              </a:rPr>
              <a:t>celowe (uzasadnienia)</a:t>
            </a:r>
            <a:r>
              <a:rPr lang="pl-PL" sz="1600" dirty="0" smtClean="0">
                <a:solidFill>
                  <a:schemeClr val="tx1"/>
                </a:solidFill>
              </a:rPr>
              <a:t> i </a:t>
            </a:r>
            <a:r>
              <a:rPr lang="pl-PL" sz="1600" b="1" dirty="0" smtClean="0">
                <a:solidFill>
                  <a:schemeClr val="tx1"/>
                </a:solidFill>
              </a:rPr>
              <a:t>realne.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200" dirty="0" smtClean="0">
                <a:solidFill>
                  <a:schemeClr val="tx1"/>
                </a:solidFill>
              </a:rPr>
              <a:t>Por. </a:t>
            </a:r>
          </a:p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zakup rękawiczek ochronnych, wacików, </a:t>
            </a:r>
            <a:r>
              <a:rPr lang="pl-PL" sz="1200" dirty="0" err="1" smtClean="0">
                <a:solidFill>
                  <a:schemeClr val="tx1"/>
                </a:solidFill>
              </a:rPr>
              <a:t>szpatułkek</a:t>
            </a:r>
            <a:r>
              <a:rPr lang="pl-PL" sz="1200" dirty="0" smtClean="0">
                <a:solidFill>
                  <a:schemeClr val="tx1"/>
                </a:solidFill>
              </a:rPr>
              <a:t>, plastrów, środków dezynfekcyjnych, modeli szczęk:</a:t>
            </a:r>
          </a:p>
          <a:p>
            <a:pPr algn="ctr"/>
            <a:r>
              <a:rPr lang="pl-PL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1200" dirty="0" smtClean="0">
                <a:solidFill>
                  <a:schemeClr val="tx1"/>
                </a:solidFill>
              </a:rPr>
              <a:t>grant logopedyczny – koszt uzasadniony</a:t>
            </a:r>
          </a:p>
          <a:p>
            <a:pPr algn="ctr"/>
            <a:r>
              <a:rPr lang="pl-PL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1200" dirty="0" smtClean="0">
                <a:solidFill>
                  <a:schemeClr val="tx1"/>
                </a:solidFill>
              </a:rPr>
              <a:t>grant o praktykach kulturowych czechosłowackich uzdrowisk – koszt nieuzasadniony</a:t>
            </a:r>
          </a:p>
        </p:txBody>
      </p:sp>
    </p:spTree>
    <p:extLst>
      <p:ext uri="{BB962C8B-B14F-4D97-AF65-F5344CB8AC3E}">
        <p14:creationId xmlns:p14="http://schemas.microsoft.com/office/powerpoint/2010/main" val="39376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9648" y="3247938"/>
            <a:ext cx="4216009" cy="366368"/>
          </a:xfrm>
        </p:spPr>
        <p:txBody>
          <a:bodyPr>
            <a:normAutofit fontScale="90000"/>
          </a:bodyPr>
          <a:lstStyle/>
          <a:p>
            <a:r>
              <a:rPr lang="pl-PL" dirty="0"/>
              <a:t>OPUS </a:t>
            </a:r>
            <a:r>
              <a:rPr lang="pl-PL" dirty="0" smtClean="0"/>
              <a:t>czy opus LAP?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49" y="0"/>
            <a:ext cx="7303802" cy="6853756"/>
          </a:xfrm>
          <a:gradFill flip="none" rotWithShape="1">
            <a:gsLst>
              <a:gs pos="23000">
                <a:schemeClr val="bg1">
                  <a:lumMod val="85000"/>
                </a:schemeClr>
              </a:gs>
              <a:gs pos="39000">
                <a:srgbClr val="D2E0E0">
                  <a:alpha val="28000"/>
                </a:srgbClr>
              </a:gs>
              <a:gs pos="78000">
                <a:srgbClr val="D2E0E0"/>
              </a:gs>
              <a:gs pos="97000">
                <a:srgbClr val="D2E0E0"/>
              </a:gs>
            </a:gsLst>
            <a:path path="circle">
              <a:fillToRect t="100000" r="100000"/>
            </a:path>
            <a:tileRect l="-100000" b="-100000"/>
          </a:gradFill>
        </p:spPr>
      </p:pic>
      <p:pic>
        <p:nvPicPr>
          <p:cNvPr id="4" name="Obraz 14">
            <a:extLst>
              <a:ext uri="{FF2B5EF4-FFF2-40B4-BE49-F238E27FC236}">
                <a16:creationId xmlns:a16="http://schemas.microsoft.com/office/drawing/2014/main" id="{0C8A57E9-6B30-4397-BF4F-B90FF2129A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5" y="2679462"/>
            <a:ext cx="332705" cy="8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9" y="99617"/>
            <a:ext cx="8775772" cy="360274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928" y="3702360"/>
            <a:ext cx="95535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437" y="140507"/>
            <a:ext cx="960120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2800" dirty="0" smtClean="0"/>
              <a:t>INNE KOSZTY: wyjazdy służbowe + wizyty i konsultacje 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64905" y="872822"/>
            <a:ext cx="10419926" cy="555132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89100"/>
              </a:lnSpc>
              <a:spcBef>
                <a:spcPts val="385"/>
              </a:spcBef>
            </a:pPr>
            <a:r>
              <a:rPr lang="pl-PL" sz="20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Wyjazdy służbowe</a:t>
            </a:r>
            <a:r>
              <a:rPr lang="pl-PL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sz="2000" dirty="0" smtClean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l-PL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 wyjazdy służbowe członków zespołu </a:t>
            </a:r>
          </a:p>
          <a:p>
            <a:pPr marL="722313" marR="5080" indent="-285750" algn="just">
              <a:lnSpc>
                <a:spcPct val="891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konferencje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pc="2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pl-PL" spc="295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722313" marR="5080" indent="-285750" algn="just">
              <a:lnSpc>
                <a:spcPct val="891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404040"/>
                </a:solidFill>
                <a:latin typeface="Trebuchet MS"/>
                <a:cs typeface="Trebuchet MS"/>
              </a:rPr>
              <a:t>seminaria</a:t>
            </a: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pl-PL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722313" marR="5080" indent="-285750" algn="just">
              <a:lnSpc>
                <a:spcPct val="891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wyjazdy</a:t>
            </a:r>
            <a:r>
              <a:rPr spc="295" dirty="0" smtClean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badawcze</a:t>
            </a: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dirty="0" smtClean="0">
                <a:solidFill>
                  <a:srgbClr val="404040"/>
                </a:solidFill>
                <a:latin typeface="Trebuchet MS"/>
                <a:cs typeface="Trebuchet MS"/>
              </a:rPr>
              <a:t>(np. badania terenowe),</a:t>
            </a:r>
            <a:r>
              <a:rPr spc="29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pl-PL" spc="295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722313" marR="5080" indent="-285750" algn="just">
              <a:lnSpc>
                <a:spcPct val="891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taże</a:t>
            </a:r>
            <a:r>
              <a:rPr lang="pl-PL" spc="29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endParaRPr lang="pl-PL" spc="295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722313" marR="5080" indent="-285750" algn="just">
              <a:lnSpc>
                <a:spcPct val="891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werendy</a:t>
            </a:r>
            <a:r>
              <a:rPr lang="pl-PL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</a:p>
          <a:p>
            <a:pPr marL="12700" marR="5080" algn="just">
              <a:lnSpc>
                <a:spcPct val="89100"/>
              </a:lnSpc>
              <a:spcBef>
                <a:spcPts val="385"/>
              </a:spcBef>
            </a:pPr>
            <a:endParaRPr dirty="0">
              <a:latin typeface="Trebuchet MS"/>
              <a:cs typeface="Trebuchet MS"/>
            </a:endParaRPr>
          </a:p>
          <a:p>
            <a:pPr marL="12700" marR="6350">
              <a:lnSpc>
                <a:spcPts val="2400"/>
              </a:lnSpc>
            </a:pPr>
            <a:r>
              <a:rPr lang="pl-PL" sz="20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Wizyty i </a:t>
            </a:r>
            <a:r>
              <a:rPr lang="pl-PL" sz="2000" b="1" dirty="0">
                <a:solidFill>
                  <a:srgbClr val="404040"/>
                </a:solidFill>
                <a:latin typeface="Trebuchet MS"/>
                <a:cs typeface="Trebuchet MS"/>
              </a:rPr>
              <a:t>konsultacje </a:t>
            </a:r>
            <a:r>
              <a:rPr lang="pl-PL" sz="2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l-PL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 przyjazdy</a:t>
            </a:r>
            <a:r>
              <a:rPr lang="pl-PL" sz="2000" spc="355" dirty="0" smtClean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lang="pl-PL" sz="2000" dirty="0">
                <a:solidFill>
                  <a:srgbClr val="404040"/>
                </a:solidFill>
                <a:latin typeface="Trebuchet MS"/>
                <a:cs typeface="Trebuchet MS"/>
              </a:rPr>
              <a:t>osób</a:t>
            </a:r>
            <a:r>
              <a:rPr lang="pl-PL" sz="2000" spc="35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lang="pl-PL" sz="2000" dirty="0">
                <a:solidFill>
                  <a:srgbClr val="404040"/>
                </a:solidFill>
                <a:latin typeface="Trebuchet MS"/>
                <a:cs typeface="Trebuchet MS"/>
              </a:rPr>
              <a:t>powiązanych</a:t>
            </a:r>
            <a:r>
              <a:rPr lang="pl-PL" sz="2000" spc="35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lang="pl-PL" sz="2000" dirty="0">
                <a:solidFill>
                  <a:srgbClr val="404040"/>
                </a:solidFill>
                <a:latin typeface="Trebuchet MS"/>
                <a:cs typeface="Trebuchet MS"/>
              </a:rPr>
              <a:t>z</a:t>
            </a:r>
            <a:r>
              <a:rPr lang="pl-PL" sz="2000" spc="36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lang="pl-PL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grantem</a:t>
            </a:r>
            <a:r>
              <a:rPr lang="pl-PL" sz="2000" spc="35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br>
              <a:rPr lang="pl-PL" sz="2000" spc="355" dirty="0" smtClean="0">
                <a:solidFill>
                  <a:srgbClr val="404040"/>
                </a:solidFill>
                <a:latin typeface="Trebuchet MS"/>
                <a:cs typeface="Trebuchet MS"/>
              </a:rPr>
            </a:br>
            <a:r>
              <a:rPr lang="pl-PL" sz="2000" spc="355" dirty="0" smtClean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lang="pl-PL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np</a:t>
            </a:r>
            <a:r>
              <a:rPr lang="pl-PL" sz="20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lang="pl-PL" sz="2000" spc="3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sz="20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wykonawcy zewnętrznego, eksperta)</a:t>
            </a:r>
          </a:p>
          <a:p>
            <a:pPr marL="12700" marR="6350">
              <a:lnSpc>
                <a:spcPts val="2400"/>
              </a:lnSpc>
              <a:spcBef>
                <a:spcPts val="1050"/>
              </a:spcBef>
              <a:spcAft>
                <a:spcPts val="600"/>
              </a:spcAft>
            </a:pPr>
            <a:r>
              <a:rPr lang="pl-PL" dirty="0" smtClean="0">
                <a:solidFill>
                  <a:srgbClr val="404040"/>
                </a:solidFill>
                <a:latin typeface="Trebuchet MS"/>
                <a:cs typeface="Trebuchet MS"/>
              </a:rPr>
              <a:t>W </a:t>
            </a: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kosztorysie można </a:t>
            </a:r>
            <a:r>
              <a:rPr lang="pl-PL" dirty="0" smtClean="0">
                <a:solidFill>
                  <a:srgbClr val="404040"/>
                </a:solidFill>
                <a:latin typeface="Trebuchet MS"/>
                <a:cs typeface="Trebuchet MS"/>
              </a:rPr>
              <a:t>zaplanować następujące rodzaje kosztów:</a:t>
            </a:r>
            <a:endParaRPr lang="pl-PL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722313" marR="5080" indent="-285750" algn="just">
              <a:lnSpc>
                <a:spcPct val="891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koszty podróży</a:t>
            </a:r>
          </a:p>
          <a:p>
            <a:pPr marL="722313" marR="5080" indent="-285750" algn="just">
              <a:lnSpc>
                <a:spcPct val="89100"/>
              </a:lnSpc>
              <a:spcBef>
                <a:spcPts val="385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404040"/>
                </a:solidFill>
                <a:latin typeface="Trebuchet MS"/>
                <a:cs typeface="Trebuchet MS"/>
              </a:rPr>
              <a:t>diety</a:t>
            </a:r>
            <a:endParaRPr lang="pl-PL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722313" marR="5080" indent="-285750" algn="just">
              <a:lnSpc>
                <a:spcPct val="89100"/>
              </a:lnSpc>
              <a:spcBef>
                <a:spcPts val="38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lang="pl-PL" dirty="0" smtClean="0">
                <a:solidFill>
                  <a:srgbClr val="404040"/>
                </a:solidFill>
                <a:latin typeface="Trebuchet MS"/>
                <a:cs typeface="Trebuchet MS"/>
              </a:rPr>
              <a:t>oszt zakwaterowania.</a:t>
            </a:r>
          </a:p>
          <a:p>
            <a:pPr marR="5080" algn="just">
              <a:lnSpc>
                <a:spcPct val="89100"/>
              </a:lnSpc>
              <a:spcBef>
                <a:spcPts val="385"/>
              </a:spcBef>
            </a:pPr>
            <a:r>
              <a:rPr lang="pl-PL" dirty="0" smtClean="0">
                <a:solidFill>
                  <a:srgbClr val="404040"/>
                </a:solidFill>
                <a:latin typeface="Trebuchet MS"/>
                <a:cs typeface="Trebuchet MS"/>
              </a:rPr>
              <a:t>Nie wpisujemy tu wynagrodzenia. Jeśli taki ekspert jest członkiem zespołu i pobiera wynagrodzenie, to ten koszt znajdzie się w kat. Wynagrodzenia i stypendia.</a:t>
            </a:r>
            <a:endParaRPr lang="pl-PL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 marR="6350" algn="just">
              <a:lnSpc>
                <a:spcPts val="2400"/>
              </a:lnSpc>
              <a:spcBef>
                <a:spcPts val="1050"/>
              </a:spcBef>
            </a:pPr>
            <a:endParaRPr sz="2200" dirty="0">
              <a:latin typeface="Trebuchet MS"/>
              <a:cs typeface="Trebuchet MS"/>
            </a:endParaRPr>
          </a:p>
          <a:p>
            <a:pPr marL="12700">
              <a:spcBef>
                <a:spcPts val="670"/>
              </a:spcBef>
              <a:tabLst>
                <a:tab pos="354330" algn="l"/>
              </a:tabLst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" name="Objaśnienie prostokątne 3"/>
          <p:cNvSpPr/>
          <p:nvPr/>
        </p:nvSpPr>
        <p:spPr>
          <a:xfrm>
            <a:off x="6334919" y="1893741"/>
            <a:ext cx="2068271" cy="611676"/>
          </a:xfrm>
          <a:prstGeom prst="wedgeRectCallout">
            <a:avLst>
              <a:gd name="adj1" fmla="val -47188"/>
              <a:gd name="adj2" fmla="val 22218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my wyjeżdżamy</a:t>
            </a:r>
            <a:endParaRPr lang="pl-PL" sz="1600" dirty="0" smtClean="0">
              <a:solidFill>
                <a:schemeClr val="tx1"/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5" name="Objaśnienie prostokątne 4"/>
          <p:cNvSpPr/>
          <p:nvPr/>
        </p:nvSpPr>
        <p:spPr>
          <a:xfrm>
            <a:off x="6088536" y="4256309"/>
            <a:ext cx="2561038" cy="484290"/>
          </a:xfrm>
          <a:prstGeom prst="wedgeRectCallout">
            <a:avLst>
              <a:gd name="adj1" fmla="val -47848"/>
              <a:gd name="adj2" fmla="val -22483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do </a:t>
            </a:r>
            <a:r>
              <a:rPr lang="pl-PL" dirty="0">
                <a:solidFill>
                  <a:schemeClr val="tx1"/>
                </a:solidFill>
              </a:rPr>
              <a:t>nas </a:t>
            </a:r>
            <a:r>
              <a:rPr lang="pl-PL" dirty="0" smtClean="0">
                <a:solidFill>
                  <a:schemeClr val="tx1"/>
                </a:solidFill>
              </a:rPr>
              <a:t>przyjeżdżają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419437" y="5891584"/>
            <a:ext cx="871086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spc="-10" dirty="0" smtClean="0">
                <a:solidFill>
                  <a:srgbClr val="C00000"/>
                </a:solidFill>
                <a:latin typeface="Trebuchet MS"/>
                <a:cs typeface="Trebuchet MS"/>
              </a:rPr>
              <a:t>Uwaga</a:t>
            </a:r>
            <a:r>
              <a:rPr lang="pl-PL" b="1" spc="-10" dirty="0">
                <a:solidFill>
                  <a:srgbClr val="C00000"/>
                </a:solidFill>
                <a:latin typeface="Trebuchet MS"/>
                <a:cs typeface="Trebuchet MS"/>
              </a:rPr>
              <a:t>!</a:t>
            </a:r>
            <a:r>
              <a:rPr lang="pl-PL" b="1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lang="pl-PL" b="1" spc="-25" dirty="0">
                <a:solidFill>
                  <a:srgbClr val="404040"/>
                </a:solidFill>
                <a:latin typeface="Trebuchet MS"/>
                <a:cs typeface="Trebuchet MS"/>
              </a:rPr>
              <a:t>Nie</a:t>
            </a:r>
            <a:r>
              <a:rPr lang="pl-PL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b="1" spc="-25" dirty="0">
                <a:solidFill>
                  <a:srgbClr val="404040"/>
                </a:solidFill>
                <a:latin typeface="Trebuchet MS"/>
                <a:cs typeface="Trebuchet MS"/>
              </a:rPr>
              <a:t>ma</a:t>
            </a:r>
            <a:r>
              <a:rPr lang="pl-PL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b="1" spc="-10" dirty="0">
                <a:solidFill>
                  <a:srgbClr val="404040"/>
                </a:solidFill>
                <a:latin typeface="Trebuchet MS"/>
                <a:cs typeface="Trebuchet MS"/>
              </a:rPr>
              <a:t>limitu</a:t>
            </a:r>
            <a:r>
              <a:rPr lang="pl-PL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b="1" dirty="0" smtClean="0">
                <a:solidFill>
                  <a:srgbClr val="404040"/>
                </a:solidFill>
                <a:latin typeface="Trebuchet MS"/>
                <a:cs typeface="Trebuchet MS"/>
              </a:rPr>
              <a:t>liczby wyjazdów służbowych i wizyt/konsultacji </a:t>
            </a:r>
            <a:r>
              <a:rPr lang="pl-PL" dirty="0"/>
              <a:t>–</a:t>
            </a:r>
            <a:r>
              <a:rPr lang="pl-PL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spc="-10" dirty="0">
                <a:solidFill>
                  <a:srgbClr val="404040"/>
                </a:solidFill>
                <a:latin typeface="Trebuchet MS"/>
                <a:cs typeface="Trebuchet MS"/>
              </a:rPr>
              <a:t>jednak</a:t>
            </a: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spc="-10" dirty="0">
                <a:solidFill>
                  <a:srgbClr val="404040"/>
                </a:solidFill>
                <a:latin typeface="Trebuchet MS"/>
                <a:cs typeface="Trebuchet MS"/>
              </a:rPr>
              <a:t>wszystko</a:t>
            </a: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spc="-20" dirty="0">
                <a:solidFill>
                  <a:srgbClr val="404040"/>
                </a:solidFill>
                <a:latin typeface="Trebuchet MS"/>
                <a:cs typeface="Trebuchet MS"/>
              </a:rPr>
              <a:t>musi</a:t>
            </a: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spc="-10" dirty="0">
                <a:solidFill>
                  <a:srgbClr val="404040"/>
                </a:solidFill>
                <a:latin typeface="Trebuchet MS"/>
                <a:cs typeface="Trebuchet MS"/>
              </a:rPr>
              <a:t>zostać</a:t>
            </a: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 dobrze</a:t>
            </a:r>
            <a:r>
              <a:rPr lang="pl-PL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uzasadnione</a:t>
            </a:r>
            <a:r>
              <a:rPr lang="pl-PL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lang="pl-PL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podlega</a:t>
            </a:r>
            <a:r>
              <a:rPr lang="pl-PL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spc="-10" dirty="0">
                <a:solidFill>
                  <a:srgbClr val="404040"/>
                </a:solidFill>
                <a:latin typeface="Trebuchet MS"/>
                <a:cs typeface="Trebuchet MS"/>
              </a:rPr>
              <a:t>ocenie</a:t>
            </a:r>
            <a:r>
              <a:rPr lang="pl-PL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</a:p>
        </p:txBody>
      </p:sp>
      <p:sp>
        <p:nvSpPr>
          <p:cNvPr id="7" name="Objaśnienie prostokątne 6"/>
          <p:cNvSpPr/>
          <p:nvPr/>
        </p:nvSpPr>
        <p:spPr>
          <a:xfrm>
            <a:off x="9608957" y="1450804"/>
            <a:ext cx="2073442" cy="2447743"/>
          </a:xfrm>
          <a:prstGeom prst="wedgeRectCallout">
            <a:avLst>
              <a:gd name="adj1" fmla="val -47848"/>
              <a:gd name="adj2" fmla="val -22483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UWAGA!!!</a:t>
            </a:r>
          </a:p>
          <a:p>
            <a:pPr algn="ctr"/>
            <a:r>
              <a:rPr lang="pl-PL" sz="1600" b="1" dirty="0" smtClean="0">
                <a:solidFill>
                  <a:srgbClr val="C00000"/>
                </a:solidFill>
              </a:rPr>
              <a:t>OPUS LAP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koszty konsultacji i wizyt </a:t>
            </a:r>
            <a:r>
              <a:rPr lang="pl-PL" sz="1600" b="1" dirty="0" smtClean="0">
                <a:solidFill>
                  <a:schemeClr val="tx1"/>
                </a:solidFill>
              </a:rPr>
              <a:t>współpracowników z instytucji partnerskiej</a:t>
            </a:r>
          </a:p>
          <a:p>
            <a:pPr algn="ctr"/>
            <a:r>
              <a:rPr lang="pl-PL" sz="1600" dirty="0" smtClean="0">
                <a:solidFill>
                  <a:srgbClr val="C00000"/>
                </a:solidFill>
              </a:rPr>
              <a:t>NIEKWALIFIKOWALNE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 algn="ctr"/>
            <a:r>
              <a:rPr lang="pl-P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mają swoje finansowanie</a:t>
            </a:r>
            <a:endParaRPr lang="pl-P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8895" y="250867"/>
            <a:ext cx="10732747" cy="711380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6350" algn="just">
              <a:lnSpc>
                <a:spcPts val="2400"/>
              </a:lnSpc>
              <a:spcBef>
                <a:spcPts val="1050"/>
              </a:spcBef>
            </a:pPr>
            <a:endParaRPr sz="2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b="1"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Uzasadnienie</a:t>
            </a:r>
            <a:r>
              <a:rPr lang="pl-PL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sz="1600" dirty="0" smtClean="0"/>
              <a:t>–</a:t>
            </a:r>
            <a:r>
              <a:rPr lang="pl-PL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co zawrzeć</a:t>
            </a:r>
            <a:r>
              <a:rPr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r>
              <a:rPr lang="pl-PL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/>
            </a:r>
            <a:br>
              <a:rPr lang="pl-PL" spc="-10" dirty="0" smtClean="0">
                <a:solidFill>
                  <a:srgbClr val="404040"/>
                </a:solidFill>
                <a:latin typeface="Trebuchet MS"/>
                <a:cs typeface="Trebuchet MS"/>
              </a:rPr>
            </a:br>
            <a:endParaRPr dirty="0" smtClean="0">
              <a:latin typeface="Trebuchet MS"/>
              <a:cs typeface="Trebuchet MS"/>
            </a:endParaRPr>
          </a:p>
          <a:p>
            <a:pPr marL="12700" marR="6350" indent="347663">
              <a:lnSpc>
                <a:spcPts val="2400"/>
              </a:lnSpc>
              <a:spcAft>
                <a:spcPts val="600"/>
              </a:spcAft>
              <a:buAutoNum type="alphaLcParenR"/>
              <a:tabLst>
                <a:tab pos="441325" algn="l"/>
                <a:tab pos="1243330" algn="l"/>
                <a:tab pos="3030855" algn="l"/>
                <a:tab pos="3524885" algn="l"/>
                <a:tab pos="4720590" algn="l"/>
                <a:tab pos="5003800" algn="l"/>
                <a:tab pos="5961380" algn="l"/>
                <a:tab pos="6531609" algn="l"/>
                <a:tab pos="7992109" algn="l"/>
              </a:tabLst>
            </a:pPr>
            <a:r>
              <a:rPr lang="pl-PL" spc="-20" dirty="0" smtClean="0">
                <a:solidFill>
                  <a:srgbClr val="404040"/>
                </a:solidFill>
                <a:latin typeface="Trebuchet MS"/>
                <a:cs typeface="Trebuchet MS"/>
              </a:rPr>
              <a:t>typ wyjazdu (np. </a:t>
            </a:r>
            <a:r>
              <a:rPr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konferencj</a:t>
            </a:r>
            <a:r>
              <a:rPr lang="pl-PL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a, kwerenda, badania terenowe)</a:t>
            </a:r>
          </a:p>
          <a:p>
            <a:pPr marL="12700" marR="6350" indent="347663">
              <a:lnSpc>
                <a:spcPts val="2400"/>
              </a:lnSpc>
              <a:spcAft>
                <a:spcPts val="600"/>
              </a:spcAft>
              <a:buAutoNum type="alphaLcParenR"/>
              <a:tabLst>
                <a:tab pos="441325" algn="l"/>
                <a:tab pos="1243330" algn="l"/>
                <a:tab pos="3030855" algn="l"/>
                <a:tab pos="3524885" algn="l"/>
                <a:tab pos="4720590" algn="l"/>
                <a:tab pos="5003800" algn="l"/>
                <a:tab pos="5961380" algn="l"/>
                <a:tab pos="6531609" algn="l"/>
                <a:tab pos="7992109" algn="l"/>
              </a:tabLst>
            </a:pPr>
            <a:r>
              <a:rPr lang="pl-PL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czy wyjazd odbywa się w Polsce, czy za granicą?</a:t>
            </a:r>
          </a:p>
          <a:p>
            <a:pPr marL="12700" marR="6350" indent="347663">
              <a:lnSpc>
                <a:spcPts val="2400"/>
              </a:lnSpc>
              <a:spcAft>
                <a:spcPts val="600"/>
              </a:spcAft>
              <a:buAutoNum type="alphaLcParenR"/>
              <a:tabLst>
                <a:tab pos="441325" algn="l"/>
                <a:tab pos="1243330" algn="l"/>
                <a:tab pos="3030855" algn="l"/>
                <a:tab pos="3524885" algn="l"/>
                <a:tab pos="4720590" algn="l"/>
                <a:tab pos="5003800" algn="l"/>
                <a:tab pos="5961380" algn="l"/>
                <a:tab pos="6531609" algn="l"/>
                <a:tab pos="7992109" algn="l"/>
              </a:tabLst>
            </a:pPr>
            <a:r>
              <a:rPr spc="-2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ile</a:t>
            </a:r>
            <a:r>
              <a:rPr lang="pl-PL" dirty="0" smtClean="0">
                <a:solidFill>
                  <a:srgbClr val="404040"/>
                </a:solidFill>
                <a:latin typeface="Trebuchet MS"/>
                <a:cs typeface="Trebuchet MS"/>
              </a:rPr>
              <a:t> wyjazdów </a:t>
            </a:r>
            <a:r>
              <a:rPr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rocznie</a:t>
            </a:r>
            <a:r>
              <a:rPr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?</a:t>
            </a: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pl-PL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 marR="6350" indent="347663">
              <a:lnSpc>
                <a:spcPts val="2400"/>
              </a:lnSpc>
              <a:spcAft>
                <a:spcPts val="600"/>
              </a:spcAft>
              <a:buAutoNum type="alphaLcParenR"/>
              <a:tabLst>
                <a:tab pos="441325" algn="l"/>
                <a:tab pos="1243330" algn="l"/>
                <a:tab pos="3030855" algn="l"/>
                <a:tab pos="3524885" algn="l"/>
                <a:tab pos="4720590" algn="l"/>
                <a:tab pos="5003800" algn="l"/>
                <a:tab pos="5961380" algn="l"/>
                <a:tab pos="6531609" algn="l"/>
                <a:tab pos="7992109" algn="l"/>
              </a:tabLst>
            </a:pP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lang="pl-PL" dirty="0" smtClean="0">
                <a:solidFill>
                  <a:srgbClr val="404040"/>
                </a:solidFill>
                <a:latin typeface="Trebuchet MS"/>
                <a:cs typeface="Trebuchet MS"/>
              </a:rPr>
              <a:t>le osób wyjeżdża?</a:t>
            </a:r>
          </a:p>
          <a:p>
            <a:pPr marL="12700" marR="6350" indent="347663">
              <a:lnSpc>
                <a:spcPts val="2400"/>
              </a:lnSpc>
              <a:spcAft>
                <a:spcPts val="600"/>
              </a:spcAft>
              <a:buAutoNum type="alphaLcParenR"/>
              <a:tabLst>
                <a:tab pos="441325" algn="l"/>
                <a:tab pos="1243330" algn="l"/>
                <a:tab pos="3030855" algn="l"/>
                <a:tab pos="3524885" algn="l"/>
                <a:tab pos="4720590" algn="l"/>
                <a:tab pos="5003800" algn="l"/>
                <a:tab pos="5961380" algn="l"/>
                <a:tab pos="6531609" algn="l"/>
                <a:tab pos="7992109" algn="l"/>
              </a:tabLst>
            </a:pP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lang="pl-PL" dirty="0" smtClean="0">
                <a:solidFill>
                  <a:srgbClr val="404040"/>
                </a:solidFill>
                <a:latin typeface="Trebuchet MS"/>
                <a:cs typeface="Trebuchet MS"/>
              </a:rPr>
              <a:t>a jak długo (liczba miesięcy/liczba dni)?</a:t>
            </a:r>
          </a:p>
          <a:p>
            <a:pPr marL="12700" marR="6350" indent="347663">
              <a:lnSpc>
                <a:spcPts val="2400"/>
              </a:lnSpc>
              <a:spcAft>
                <a:spcPts val="600"/>
              </a:spcAft>
              <a:buAutoNum type="alphaLcParenR"/>
              <a:tabLst>
                <a:tab pos="441325" algn="l"/>
                <a:tab pos="1243330" algn="l"/>
                <a:tab pos="3030855" algn="l"/>
                <a:tab pos="3524885" algn="l"/>
                <a:tab pos="4720590" algn="l"/>
                <a:tab pos="5003800" algn="l"/>
                <a:tab pos="5961380" algn="l"/>
                <a:tab pos="6531609" algn="l"/>
                <a:tab pos="7992109" algn="l"/>
              </a:tabLst>
            </a:pPr>
            <a:r>
              <a:rPr lang="pl-PL" dirty="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lang="pl-PL" dirty="0" smtClean="0">
                <a:solidFill>
                  <a:srgbClr val="404040"/>
                </a:solidFill>
                <a:latin typeface="Trebuchet MS"/>
                <a:cs typeface="Trebuchet MS"/>
              </a:rPr>
              <a:t>skazujemy składowe kosztu </a:t>
            </a:r>
          </a:p>
          <a:p>
            <a:pPr marL="625475" marR="5080" indent="242888" algn="just">
              <a:lnSpc>
                <a:spcPct val="891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04040"/>
                </a:solidFill>
                <a:latin typeface="Trebuchet MS"/>
                <a:cs typeface="Trebuchet MS"/>
              </a:rPr>
              <a:t>koszty podróży (bilety lotnicze/autokarowe/pociąg)</a:t>
            </a:r>
          </a:p>
          <a:p>
            <a:pPr marL="625475" marR="5080" indent="242888" algn="just">
              <a:lnSpc>
                <a:spcPct val="891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04040"/>
                </a:solidFill>
                <a:latin typeface="Trebuchet MS"/>
                <a:cs typeface="Trebuchet MS"/>
              </a:rPr>
              <a:t>bilety komunikacji lokalnej </a:t>
            </a:r>
          </a:p>
          <a:p>
            <a:pPr marL="625475" marR="5080" indent="242888" algn="just">
              <a:lnSpc>
                <a:spcPct val="89100"/>
              </a:lnSpc>
              <a:buFont typeface="Arial" panose="020B0604020202020204" pitchFamily="34" charset="0"/>
              <a:buChar char="•"/>
            </a:pPr>
            <a:r>
              <a:rPr lang="pl-PL" sz="1400" spc="-10" dirty="0">
                <a:solidFill>
                  <a:srgbClr val="404040"/>
                </a:solidFill>
                <a:latin typeface="Trebuchet MS"/>
                <a:cs typeface="Trebuchet MS"/>
              </a:rPr>
              <a:t>zakwaterowanie </a:t>
            </a:r>
            <a:r>
              <a:rPr lang="pl-PL" sz="1600" dirty="0"/>
              <a:t>–</a:t>
            </a:r>
            <a:r>
              <a:rPr lang="pl-PL" sz="1400" spc="-3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sz="1400" dirty="0">
                <a:solidFill>
                  <a:srgbClr val="404040"/>
                </a:solidFill>
                <a:latin typeface="Trebuchet MS"/>
                <a:cs typeface="Trebuchet MS"/>
              </a:rPr>
              <a:t>nie</a:t>
            </a:r>
            <a:r>
              <a:rPr lang="pl-PL" sz="1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sz="1400" dirty="0">
                <a:solidFill>
                  <a:srgbClr val="404040"/>
                </a:solidFill>
                <a:latin typeface="Trebuchet MS"/>
                <a:cs typeface="Trebuchet MS"/>
              </a:rPr>
              <a:t>trzeba</a:t>
            </a:r>
            <a:r>
              <a:rPr lang="pl-PL" sz="1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sz="1400" dirty="0">
                <a:solidFill>
                  <a:srgbClr val="404040"/>
                </a:solidFill>
                <a:latin typeface="Trebuchet MS"/>
                <a:cs typeface="Trebuchet MS"/>
              </a:rPr>
              <a:t>liczyć</a:t>
            </a:r>
            <a:r>
              <a:rPr lang="pl-PL" sz="1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sz="1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szczegółowo </a:t>
            </a:r>
          </a:p>
          <a:p>
            <a:pPr marL="901700" marR="5080" algn="just">
              <a:lnSpc>
                <a:spcPct val="89100"/>
              </a:lnSpc>
            </a:pPr>
            <a:r>
              <a:rPr lang="pl-PL" sz="1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(albo szacunek cen rynkowych, albo diety hotelowe wg limitów) </a:t>
            </a:r>
            <a:endParaRPr lang="pl-PL" sz="1400" spc="-1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625475" marR="5080" indent="242888" algn="just">
              <a:lnSpc>
                <a:spcPct val="891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04040"/>
                </a:solidFill>
                <a:latin typeface="Trebuchet MS"/>
                <a:cs typeface="Trebuchet MS"/>
              </a:rPr>
              <a:t>diety</a:t>
            </a:r>
            <a:r>
              <a:rPr lang="pl-PL" sz="1400" spc="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pl-PL" sz="1400" spc="114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625475" marR="5080" indent="242888" algn="just">
              <a:lnSpc>
                <a:spcPct val="89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404040"/>
                </a:solidFill>
                <a:latin typeface="Trebuchet MS"/>
                <a:cs typeface="Trebuchet MS"/>
              </a:rPr>
              <a:t>opłaty</a:t>
            </a:r>
            <a:r>
              <a:rPr lang="pl-PL" sz="1400" spc="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sz="1400" dirty="0">
                <a:solidFill>
                  <a:srgbClr val="404040"/>
                </a:solidFill>
                <a:latin typeface="Trebuchet MS"/>
                <a:cs typeface="Trebuchet MS"/>
              </a:rPr>
              <a:t>konferencyjne</a:t>
            </a:r>
            <a:r>
              <a:rPr lang="pl-PL" sz="1400" spc="1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endParaRPr lang="pl-PL" sz="1400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469900" marR="6350" indent="-457200">
              <a:lnSpc>
                <a:spcPts val="2400"/>
              </a:lnSpc>
              <a:spcAft>
                <a:spcPts val="600"/>
              </a:spcAft>
              <a:buFont typeface="+mj-lt"/>
              <a:buAutoNum type="alphaLcParenR" startAt="6"/>
              <a:tabLst>
                <a:tab pos="441325" algn="l"/>
                <a:tab pos="1243330" algn="l"/>
                <a:tab pos="3030855" algn="l"/>
                <a:tab pos="3524885" algn="l"/>
                <a:tab pos="4720590" algn="l"/>
                <a:tab pos="5003800" algn="l"/>
                <a:tab pos="5961380" algn="l"/>
                <a:tab pos="6531609" algn="l"/>
                <a:tab pos="7992109" algn="l"/>
              </a:tabLst>
            </a:pPr>
            <a:r>
              <a:rPr lang="pl-PL" spc="-1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lang="pl-PL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el, tematyka </a:t>
            </a:r>
            <a:r>
              <a:rPr lang="pl-PL" sz="1600" dirty="0"/>
              <a:t>–</a:t>
            </a:r>
            <a:r>
              <a:rPr lang="pl-PL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pl-PL" spc="-10" dirty="0">
                <a:solidFill>
                  <a:srgbClr val="404040"/>
                </a:solidFill>
                <a:latin typeface="Trebuchet MS"/>
                <a:cs typeface="Trebuchet MS"/>
              </a:rPr>
              <a:t>ogólnie, dobre na </a:t>
            </a:r>
            <a:r>
              <a:rPr lang="pl-PL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rozbieg</a:t>
            </a:r>
          </a:p>
          <a:p>
            <a:pPr marL="469900" marR="6350" indent="-457200">
              <a:lnSpc>
                <a:spcPts val="2400"/>
              </a:lnSpc>
              <a:spcAft>
                <a:spcPts val="600"/>
              </a:spcAft>
              <a:buFont typeface="+mj-lt"/>
              <a:buAutoNum type="alphaLcParenR" startAt="6"/>
              <a:tabLst>
                <a:tab pos="441325" algn="l"/>
                <a:tab pos="1243330" algn="l"/>
                <a:tab pos="3030855" algn="l"/>
                <a:tab pos="3524885" algn="l"/>
                <a:tab pos="4720590" algn="l"/>
                <a:tab pos="5003800" algn="l"/>
                <a:tab pos="5961380" algn="l"/>
                <a:tab pos="6531609" algn="l"/>
                <a:tab pos="7992109" algn="l"/>
              </a:tabLst>
            </a:pPr>
            <a:r>
              <a:rPr spc="-9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ew</a:t>
            </a:r>
            <a:r>
              <a:rPr spc="-9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lang="pl-PL" spc="-9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organizator</a:t>
            </a:r>
            <a:r>
              <a:rPr lang="pl-PL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</a:p>
          <a:p>
            <a:pPr marL="469900" marR="6350" indent="-457200">
              <a:lnSpc>
                <a:spcPts val="2400"/>
              </a:lnSpc>
              <a:spcAft>
                <a:spcPts val="600"/>
              </a:spcAft>
              <a:buFont typeface="+mj-lt"/>
              <a:buAutoNum type="alphaLcParenR" startAt="6"/>
              <a:tabLst>
                <a:tab pos="441325" algn="l"/>
                <a:tab pos="1243330" algn="l"/>
                <a:tab pos="3030855" algn="l"/>
                <a:tab pos="3524885" algn="l"/>
                <a:tab pos="4720590" algn="l"/>
                <a:tab pos="5003800" algn="l"/>
                <a:tab pos="5961380" algn="l"/>
                <a:tab pos="6531609" algn="l"/>
                <a:tab pos="7992109" algn="l"/>
              </a:tabLst>
            </a:pPr>
            <a:r>
              <a:rPr lang="pl-PL" spc="-10" dirty="0">
                <a:solidFill>
                  <a:srgbClr val="404040"/>
                </a:solidFill>
                <a:latin typeface="Trebuchet MS"/>
                <a:cs typeface="Trebuchet MS"/>
              </a:rPr>
              <a:t>Jeśli nie wiemy, gdzie chcemy konkretnie pojechać, to piszemy ogólnie, np.</a:t>
            </a:r>
          </a:p>
          <a:p>
            <a:pPr marL="901700" marR="6350" indent="-258763">
              <a:lnSpc>
                <a:spcPts val="2400"/>
              </a:lnSpc>
              <a:buFont typeface="Arial" panose="020B0604020202020204" pitchFamily="34" charset="0"/>
              <a:buChar char="•"/>
              <a:tabLst>
                <a:tab pos="441325" algn="l"/>
                <a:tab pos="1243330" algn="l"/>
                <a:tab pos="3030855" algn="l"/>
                <a:tab pos="3524885" algn="l"/>
                <a:tab pos="4720590" algn="l"/>
                <a:tab pos="5003800" algn="l"/>
                <a:tab pos="5961380" algn="l"/>
                <a:tab pos="6531609" algn="l"/>
                <a:tab pos="7992109" algn="l"/>
              </a:tabLst>
            </a:pPr>
            <a:r>
              <a:rPr lang="pl-PL" sz="1400" i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Zgodnie z ofertą konferencyjną, która będzie dostępna…</a:t>
            </a:r>
          </a:p>
          <a:p>
            <a:pPr marL="901700" marR="6350" indent="-258763">
              <a:lnSpc>
                <a:spcPts val="2400"/>
              </a:lnSpc>
              <a:buFont typeface="Arial" panose="020B0604020202020204" pitchFamily="34" charset="0"/>
              <a:buChar char="•"/>
              <a:tabLst>
                <a:tab pos="441325" algn="l"/>
                <a:tab pos="1243330" algn="l"/>
                <a:tab pos="3030855" algn="l"/>
                <a:tab pos="3524885" algn="l"/>
                <a:tab pos="4720590" algn="l"/>
                <a:tab pos="5003800" algn="l"/>
                <a:tab pos="5961380" algn="l"/>
                <a:tab pos="6531609" algn="l"/>
                <a:tab pos="7992109" algn="l"/>
              </a:tabLst>
            </a:pPr>
            <a:r>
              <a:rPr lang="pl-PL" sz="1400" i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Ponieważ nie można wskazać na ten moment konferencji, w których członkowie zespołu mieliby wziąć udział, to przyjęto do obliczeń stawkę uśrednioną. </a:t>
            </a:r>
            <a:endParaRPr sz="1400" i="1" dirty="0">
              <a:latin typeface="Trebuchet MS"/>
              <a:cs typeface="Trebuchet MS"/>
            </a:endParaRPr>
          </a:p>
          <a:p>
            <a:pPr marL="12700">
              <a:spcBef>
                <a:spcPts val="670"/>
              </a:spcBef>
              <a:tabLst>
                <a:tab pos="354330" algn="l"/>
              </a:tabLst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347" y="113233"/>
            <a:ext cx="993808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2800" dirty="0"/>
              <a:t>INNE KOSZTY: wyjazdy </a:t>
            </a:r>
            <a:r>
              <a:rPr lang="pl-PL" sz="2800" dirty="0" smtClean="0"/>
              <a:t>służbowe</a:t>
            </a:r>
            <a:endParaRPr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425228" y="746196"/>
            <a:ext cx="317633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sz="1400" dirty="0" smtClean="0">
                <a:solidFill>
                  <a:srgbClr val="404040"/>
                </a:solidFill>
                <a:latin typeface="Trebuchet MS"/>
                <a:cs typeface="Trebuchet MS"/>
              </a:rPr>
              <a:t>k</a:t>
            </a:r>
            <a:r>
              <a:rPr lang="pl-PL" sz="1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oszty </a:t>
            </a:r>
            <a:r>
              <a:rPr lang="pl-PL" sz="14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celowe</a:t>
            </a:r>
            <a:r>
              <a:rPr lang="pl-PL" sz="1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i </a:t>
            </a:r>
            <a:r>
              <a:rPr lang="pl-PL" sz="14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rozsądne</a:t>
            </a:r>
            <a:r>
              <a:rPr lang="pl-PL" sz="1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br>
              <a:rPr lang="pl-PL" sz="1400" spc="-10" dirty="0" smtClean="0">
                <a:solidFill>
                  <a:srgbClr val="404040"/>
                </a:solidFill>
                <a:latin typeface="Trebuchet MS"/>
                <a:cs typeface="Trebuchet MS"/>
              </a:rPr>
            </a:br>
            <a:r>
              <a:rPr lang="pl-PL" sz="1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(zasada gospodarności)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l-PL" sz="1400" b="1" spc="-10" dirty="0">
                <a:solidFill>
                  <a:srgbClr val="404040"/>
                </a:solidFill>
                <a:latin typeface="Trebuchet MS"/>
                <a:cs typeface="Trebuchet MS"/>
              </a:rPr>
              <a:t>s</a:t>
            </a:r>
            <a:r>
              <a:rPr lang="pl-PL" sz="1400" b="1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zacunkowo</a:t>
            </a:r>
            <a:r>
              <a:rPr lang="pl-PL" sz="1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br>
              <a:rPr lang="pl-PL" sz="1400" spc="-10" dirty="0" smtClean="0">
                <a:solidFill>
                  <a:srgbClr val="404040"/>
                </a:solidFill>
                <a:latin typeface="Trebuchet MS"/>
                <a:cs typeface="Trebuchet MS"/>
              </a:rPr>
            </a:br>
            <a:r>
              <a:rPr lang="pl-PL" sz="1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(warto stosować skrót ok.)</a:t>
            </a:r>
          </a:p>
        </p:txBody>
      </p:sp>
      <p:sp>
        <p:nvSpPr>
          <p:cNvPr id="5" name="Objaśnienie prostokątne 4"/>
          <p:cNvSpPr/>
          <p:nvPr/>
        </p:nvSpPr>
        <p:spPr>
          <a:xfrm>
            <a:off x="8226278" y="1837937"/>
            <a:ext cx="3574233" cy="1920767"/>
          </a:xfrm>
          <a:prstGeom prst="wedgeRectCallout">
            <a:avLst>
              <a:gd name="adj1" fmla="val -97925"/>
              <a:gd name="adj2" fmla="val -63916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tx1"/>
                </a:solidFill>
              </a:rPr>
              <a:t>W</a:t>
            </a:r>
            <a:r>
              <a:rPr lang="pl-PL" sz="1400" dirty="0" smtClean="0">
                <a:solidFill>
                  <a:schemeClr val="tx1"/>
                </a:solidFill>
              </a:rPr>
              <a:t>yjazdy rozbija się w kosztorysie na osobne pozycje wg typu wyjazdu i jego kierunku, np.: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dirty="0" smtClean="0">
                <a:solidFill>
                  <a:schemeClr val="tx1"/>
                </a:solidFill>
              </a:rPr>
              <a:t>kwerendy polskie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dirty="0" smtClean="0">
                <a:solidFill>
                  <a:schemeClr val="tx1"/>
                </a:solidFill>
              </a:rPr>
              <a:t>kwerendy </a:t>
            </a:r>
            <a:r>
              <a:rPr lang="pl-PL" sz="1400" dirty="0">
                <a:solidFill>
                  <a:schemeClr val="tx1"/>
                </a:solidFill>
              </a:rPr>
              <a:t>zagraniczne </a:t>
            </a:r>
            <a:endParaRPr lang="pl-PL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400" dirty="0" smtClean="0">
                <a:solidFill>
                  <a:schemeClr val="tx1"/>
                </a:solidFill>
              </a:rPr>
              <a:t>konferencje </a:t>
            </a:r>
            <a:r>
              <a:rPr lang="pl-PL" sz="1400" dirty="0">
                <a:solidFill>
                  <a:schemeClr val="tx1"/>
                </a:solidFill>
              </a:rPr>
              <a:t>polskie </a:t>
            </a:r>
            <a:endParaRPr lang="pl-PL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400" dirty="0" smtClean="0">
                <a:solidFill>
                  <a:schemeClr val="tx1"/>
                </a:solidFill>
              </a:rPr>
              <a:t>konferencje zagraniczne</a:t>
            </a:r>
            <a:endParaRPr lang="pl-PL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400" dirty="0" smtClean="0">
                <a:solidFill>
                  <a:schemeClr val="tx1"/>
                </a:solidFill>
              </a:rPr>
              <a:t>badania </a:t>
            </a:r>
            <a:r>
              <a:rPr lang="pl-PL" sz="1400" dirty="0">
                <a:solidFill>
                  <a:schemeClr val="tx1"/>
                </a:solidFill>
              </a:rPr>
              <a:t>terenowe w Polsce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dirty="0" smtClean="0">
                <a:solidFill>
                  <a:schemeClr val="tx1"/>
                </a:solidFill>
              </a:rPr>
              <a:t>badania </a:t>
            </a:r>
            <a:r>
              <a:rPr lang="pl-PL" sz="1400" dirty="0">
                <a:solidFill>
                  <a:schemeClr val="tx1"/>
                </a:solidFill>
              </a:rPr>
              <a:t>terenowe za granicą. </a:t>
            </a:r>
          </a:p>
        </p:txBody>
      </p:sp>
      <p:sp>
        <p:nvSpPr>
          <p:cNvPr id="8" name="Objaśnienie prostokątne 7"/>
          <p:cNvSpPr/>
          <p:nvPr/>
        </p:nvSpPr>
        <p:spPr>
          <a:xfrm>
            <a:off x="8117993" y="3896338"/>
            <a:ext cx="3790801" cy="717588"/>
          </a:xfrm>
          <a:prstGeom prst="wedgeRectCallout">
            <a:avLst>
              <a:gd name="adj1" fmla="val -108533"/>
              <a:gd name="adj2" fmla="val -76742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 smtClean="0">
                <a:solidFill>
                  <a:schemeClr val="tx1"/>
                </a:solidFill>
              </a:rPr>
              <a:t>Diety liczy się zgodnie z rozporządzeniem </a:t>
            </a:r>
            <a:r>
              <a:rPr lang="pl-PL" sz="1400" dirty="0" err="1" smtClean="0">
                <a:solidFill>
                  <a:schemeClr val="tx1"/>
                </a:solidFill>
              </a:rPr>
              <a:t>MPiPS</a:t>
            </a:r>
            <a:endParaRPr lang="pl-PL" sz="1400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</a:rPr>
              <a:t>Zob. http://bob.uw.edu.pl/diety_zagraniczne/</a:t>
            </a:r>
          </a:p>
        </p:txBody>
      </p:sp>
      <p:sp>
        <p:nvSpPr>
          <p:cNvPr id="9" name="Objaśnienie prostokątne 8"/>
          <p:cNvSpPr/>
          <p:nvPr/>
        </p:nvSpPr>
        <p:spPr>
          <a:xfrm>
            <a:off x="8226278" y="4773707"/>
            <a:ext cx="3790801" cy="572067"/>
          </a:xfrm>
          <a:prstGeom prst="wedgeRectCallout">
            <a:avLst>
              <a:gd name="adj1" fmla="val -125355"/>
              <a:gd name="adj2" fmla="val -116703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tx1"/>
                </a:solidFill>
              </a:rPr>
              <a:t>Przy obcych walutach warto podawać w nawiasie kurs przeliczeniowy </a:t>
            </a:r>
            <a:r>
              <a:rPr lang="pl-PL" sz="1400" dirty="0" smtClean="0">
                <a:solidFill>
                  <a:schemeClr val="tx1"/>
                </a:solidFill>
              </a:rPr>
              <a:t>(szacunkowy lub NBP).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93" y="123363"/>
            <a:ext cx="8383170" cy="66112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26641" y="425104"/>
            <a:ext cx="10732747" cy="69313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6350" algn="just">
              <a:lnSpc>
                <a:spcPts val="2400"/>
              </a:lnSpc>
              <a:spcBef>
                <a:spcPts val="1050"/>
              </a:spcBef>
            </a:pPr>
            <a:endParaRPr sz="2200" dirty="0">
              <a:latin typeface="Trebuchet MS"/>
              <a:cs typeface="Trebuchet MS"/>
            </a:endParaRPr>
          </a:p>
          <a:p>
            <a:pPr marL="12700">
              <a:spcBef>
                <a:spcPts val="670"/>
              </a:spcBef>
              <a:tabLst>
                <a:tab pos="354330" algn="l"/>
              </a:tabLst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Owal 7"/>
          <p:cNvSpPr/>
          <p:nvPr/>
        </p:nvSpPr>
        <p:spPr>
          <a:xfrm>
            <a:off x="1720516" y="4665205"/>
            <a:ext cx="5293895" cy="2069431"/>
          </a:xfrm>
          <a:prstGeom prst="ellipse">
            <a:avLst/>
          </a:prstGeom>
          <a:noFill/>
          <a:ln w="349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9"/>
          <p:cNvCxnSpPr/>
          <p:nvPr/>
        </p:nvCxnSpPr>
        <p:spPr>
          <a:xfrm flipV="1">
            <a:off x="2261936" y="6172200"/>
            <a:ext cx="878305" cy="1203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8530390" y="2342148"/>
            <a:ext cx="597568" cy="401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V="1">
            <a:off x="7014411" y="918411"/>
            <a:ext cx="597568" cy="401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9523285" y="3105833"/>
            <a:ext cx="220178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Liczby muszą się zgadzać!</a:t>
            </a:r>
            <a:endParaRPr lang="pl-P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008" y="85802"/>
            <a:ext cx="844505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3200" dirty="0" smtClean="0"/>
              <a:t>Wykonawcy zbiorowi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40842" y="1431873"/>
            <a:ext cx="10732747" cy="32938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6350" algn="just">
              <a:lnSpc>
                <a:spcPts val="2400"/>
              </a:lnSpc>
              <a:spcBef>
                <a:spcPts val="1050"/>
              </a:spcBef>
            </a:pPr>
            <a:endParaRPr sz="2800" dirty="0">
              <a:latin typeface="Trebuchet MS"/>
              <a:cs typeface="Trebuchet MS"/>
            </a:endParaRPr>
          </a:p>
          <a:p>
            <a:pPr marL="12700">
              <a:spcBef>
                <a:spcPts val="670"/>
              </a:spcBef>
              <a:tabLst>
                <a:tab pos="354330" algn="l"/>
              </a:tabLst>
            </a:pP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2000" dirty="0" smtClean="0">
                <a:latin typeface="Trebuchet MS"/>
                <a:cs typeface="Trebuchet MS"/>
              </a:rPr>
              <a:t>Koszty </a:t>
            </a:r>
            <a:r>
              <a:rPr lang="pl-PL" sz="2000" dirty="0">
                <a:latin typeface="Trebuchet MS"/>
                <a:cs typeface="Trebuchet MS"/>
              </a:rPr>
              <a:t>gratyfikacji </a:t>
            </a:r>
            <a:r>
              <a:rPr lang="pl-PL" sz="2000" dirty="0" smtClean="0">
                <a:latin typeface="Trebuchet MS"/>
                <a:cs typeface="Trebuchet MS"/>
              </a:rPr>
              <a:t>dla np</a:t>
            </a:r>
            <a:r>
              <a:rPr lang="pl-PL" sz="2000" dirty="0">
                <a:latin typeface="Trebuchet MS"/>
                <a:cs typeface="Trebuchet MS"/>
              </a:rPr>
              <a:t>. </a:t>
            </a:r>
            <a:r>
              <a:rPr lang="pl-PL" sz="2000" dirty="0" smtClean="0">
                <a:latin typeface="Trebuchet MS"/>
                <a:cs typeface="Trebuchet MS"/>
              </a:rPr>
              <a:t>ankieterów </a:t>
            </a:r>
            <a:r>
              <a:rPr lang="pl-PL" sz="2000" dirty="0">
                <a:latin typeface="Trebuchet MS"/>
                <a:cs typeface="Trebuchet MS"/>
              </a:rPr>
              <a:t>lub osób </a:t>
            </a:r>
            <a:r>
              <a:rPr lang="pl-PL" sz="2000" dirty="0" smtClean="0">
                <a:latin typeface="Trebuchet MS"/>
                <a:cs typeface="Trebuchet MS"/>
              </a:rPr>
              <a:t>badanych </a:t>
            </a:r>
          </a:p>
          <a:p>
            <a:pPr marL="12700">
              <a:spcBef>
                <a:spcPts val="670"/>
              </a:spcBef>
              <a:tabLst>
                <a:tab pos="354330" algn="l"/>
              </a:tabLst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2000" dirty="0" smtClean="0">
                <a:latin typeface="Trebuchet MS"/>
                <a:cs typeface="Trebuchet MS"/>
              </a:rPr>
              <a:t>Koszt ujmujemy zbiorczo (traktujemy te osoby jako grupę) </a:t>
            </a:r>
            <a:r>
              <a:rPr lang="pl-PL" sz="2000" dirty="0"/>
              <a:t>–</a:t>
            </a:r>
            <a:r>
              <a:rPr lang="pl-PL" sz="2000" dirty="0" smtClean="0">
                <a:latin typeface="Trebuchet MS"/>
                <a:cs typeface="Trebuchet MS"/>
              </a:rPr>
              <a:t> grupa min. 5 os.</a:t>
            </a:r>
          </a:p>
          <a:p>
            <a:pPr marL="12700">
              <a:spcBef>
                <a:spcPts val="670"/>
              </a:spcBef>
              <a:tabLst>
                <a:tab pos="354330" algn="l"/>
              </a:tabLst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l-PL" sz="2000" dirty="0" smtClean="0">
                <a:latin typeface="Trebuchet MS"/>
                <a:cs typeface="Trebuchet MS"/>
              </a:rPr>
              <a:t>Uzasadnienie:</a:t>
            </a:r>
          </a:p>
          <a:p>
            <a:pPr marL="901700" indent="-342900"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pl-PL" dirty="0" smtClean="0">
                <a:latin typeface="Trebuchet MS"/>
                <a:cs typeface="Trebuchet MS"/>
              </a:rPr>
              <a:t>cel wydatku</a:t>
            </a:r>
          </a:p>
          <a:p>
            <a:pPr marL="901700" indent="-342900"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pl-PL" dirty="0" smtClean="0">
                <a:latin typeface="Trebuchet MS"/>
                <a:cs typeface="Trebuchet MS"/>
              </a:rPr>
              <a:t>liczba </a:t>
            </a:r>
            <a:r>
              <a:rPr lang="pl-PL" dirty="0">
                <a:latin typeface="Trebuchet MS"/>
                <a:cs typeface="Trebuchet MS"/>
              </a:rPr>
              <a:t>osób otrzymujących </a:t>
            </a:r>
            <a:r>
              <a:rPr lang="pl-PL" dirty="0" smtClean="0">
                <a:latin typeface="Trebuchet MS"/>
                <a:cs typeface="Trebuchet MS"/>
              </a:rPr>
              <a:t>gratyfikację</a:t>
            </a:r>
          </a:p>
          <a:p>
            <a:pPr marL="901700" indent="-342900"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pl-PL" dirty="0" smtClean="0">
                <a:latin typeface="Trebuchet MS"/>
                <a:cs typeface="Trebuchet MS"/>
              </a:rPr>
              <a:t>formę gratyfikacji </a:t>
            </a:r>
            <a:r>
              <a:rPr lang="pl-PL" dirty="0">
                <a:latin typeface="Trebuchet MS"/>
                <a:cs typeface="Trebuchet MS"/>
              </a:rPr>
              <a:t>(pieniężna, </a:t>
            </a:r>
            <a:r>
              <a:rPr lang="pl-PL" dirty="0" smtClean="0">
                <a:latin typeface="Trebuchet MS"/>
                <a:cs typeface="Trebuchet MS"/>
              </a:rPr>
              <a:t>rzeczowa </a:t>
            </a:r>
            <a:r>
              <a:rPr lang="pl-PL" dirty="0"/>
              <a:t>–</a:t>
            </a:r>
            <a:r>
              <a:rPr lang="pl-PL" dirty="0" smtClean="0">
                <a:latin typeface="Trebuchet MS"/>
                <a:cs typeface="Trebuchet MS"/>
              </a:rPr>
              <a:t> karta podarunkowa, posiłek)</a:t>
            </a:r>
          </a:p>
          <a:p>
            <a:pPr marL="901700" indent="-342900"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pl-PL" dirty="0">
                <a:latin typeface="Trebuchet MS"/>
                <a:cs typeface="Trebuchet MS"/>
              </a:rPr>
              <a:t>wartość </a:t>
            </a:r>
            <a:r>
              <a:rPr lang="pl-PL" dirty="0" smtClean="0">
                <a:latin typeface="Trebuchet MS"/>
                <a:cs typeface="Trebuchet MS"/>
              </a:rPr>
              <a:t>jednostkowa + łączny koszt gratyfikacji</a:t>
            </a:r>
            <a:br>
              <a:rPr lang="pl-PL" dirty="0" smtClean="0">
                <a:latin typeface="Trebuchet MS"/>
                <a:cs typeface="Trebuchet MS"/>
              </a:rPr>
            </a:br>
            <a:endParaRPr lang="pl-PL" dirty="0" smtClean="0">
              <a:latin typeface="Trebuchet MS"/>
              <a:cs typeface="Trebuchet MS"/>
            </a:endParaRPr>
          </a:p>
        </p:txBody>
      </p:sp>
      <p:sp>
        <p:nvSpPr>
          <p:cNvPr id="5" name="Objaśnienie prostokątne 4"/>
          <p:cNvSpPr/>
          <p:nvPr/>
        </p:nvSpPr>
        <p:spPr>
          <a:xfrm>
            <a:off x="9317087" y="591069"/>
            <a:ext cx="2211242" cy="1418205"/>
          </a:xfrm>
          <a:prstGeom prst="wedgeRectCallout">
            <a:avLst>
              <a:gd name="adj1" fmla="val -129501"/>
              <a:gd name="adj2" fmla="val 52032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dirty="0">
                <a:solidFill>
                  <a:schemeClr val="tx1"/>
                </a:solidFill>
              </a:rPr>
              <a:t>jednorodzajowy zakres </a:t>
            </a:r>
            <a:r>
              <a:rPr lang="pl-PL" dirty="0" smtClean="0">
                <a:solidFill>
                  <a:schemeClr val="tx1"/>
                </a:solidFill>
              </a:rPr>
              <a:t>obowiązków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=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wszyscy robią to samo</a:t>
            </a:r>
            <a:endParaRPr lang="pl-PL" sz="1400" dirty="0">
              <a:solidFill>
                <a:schemeClr val="tx1"/>
              </a:solidFill>
            </a:endParaRPr>
          </a:p>
          <a:p>
            <a:pPr algn="ctr"/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dirty="0"/>
          </a:p>
        </p:txBody>
      </p:sp>
      <p:sp>
        <p:nvSpPr>
          <p:cNvPr id="8" name="Objaśnienie prostokątne 7"/>
          <p:cNvSpPr/>
          <p:nvPr/>
        </p:nvSpPr>
        <p:spPr>
          <a:xfrm>
            <a:off x="8999621" y="4582104"/>
            <a:ext cx="2273968" cy="984423"/>
          </a:xfrm>
          <a:prstGeom prst="wedgeRectCallout">
            <a:avLst>
              <a:gd name="adj1" fmla="val -115771"/>
              <a:gd name="adj2" fmla="val -99590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400" dirty="0" smtClean="0">
                <a:solidFill>
                  <a:schemeClr val="tx1"/>
                </a:solidFill>
              </a:rPr>
              <a:t>Podaje się kwotę </a:t>
            </a:r>
            <a:r>
              <a:rPr lang="pl-PL" sz="1400" dirty="0">
                <a:solidFill>
                  <a:schemeClr val="tx1"/>
                </a:solidFill>
              </a:rPr>
              <a:t>z wliczonym podatkiem </a:t>
            </a:r>
            <a:r>
              <a:rPr lang="pl-PL" sz="1400" dirty="0" smtClean="0">
                <a:solidFill>
                  <a:schemeClr val="tx1"/>
                </a:solidFill>
              </a:rPr>
              <a:t>dochodowym.</a:t>
            </a:r>
            <a:r>
              <a:rPr lang="pl-PL" sz="1400" b="1" dirty="0" smtClean="0">
                <a:solidFill>
                  <a:schemeClr val="tx1"/>
                </a:solidFill>
              </a:rPr>
              <a:t/>
            </a:r>
            <a:br>
              <a:rPr lang="pl-PL" sz="1400" b="1" dirty="0" smtClean="0">
                <a:solidFill>
                  <a:schemeClr val="tx1"/>
                </a:solidFill>
              </a:rPr>
            </a:b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7348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114" y="111173"/>
            <a:ext cx="10690157" cy="6125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4900"/>
              </a:lnSpc>
              <a:spcBef>
                <a:spcPts val="280"/>
              </a:spcBef>
            </a:pPr>
            <a:r>
              <a:rPr lang="pl-PL" sz="3200" cap="all" dirty="0">
                <a:latin typeface="+mj-lt"/>
                <a:ea typeface="+mj-ea"/>
                <a:cs typeface="+mj-cs"/>
              </a:rPr>
              <a:t>KOSZTY </a:t>
            </a:r>
            <a:r>
              <a:rPr lang="pl-PL" sz="3200" cap="all" dirty="0" smtClean="0">
                <a:latin typeface="+mj-lt"/>
                <a:ea typeface="+mj-ea"/>
                <a:cs typeface="+mj-cs"/>
              </a:rPr>
              <a:t>BEZPOŚREDNIE- obniżenie pensum</a:t>
            </a:r>
            <a:endParaRPr lang="pl-PL" sz="3200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353276" y="1262216"/>
            <a:ext cx="10275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SONATA</a:t>
            </a:r>
          </a:p>
          <a:p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Pracownicy UW zatrudnieni na cały etat</a:t>
            </a:r>
          </a:p>
          <a:p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Uczelnia może otrzymać środki finansowe na obniżenie o 50% pensum dydaktycznego kierownika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100 </a:t>
            </a:r>
            <a:r>
              <a:rPr lang="pl-PL" dirty="0"/>
              <a:t>zł za każdą godzinę obniżenia </a:t>
            </a:r>
            <a:r>
              <a:rPr lang="pl-PL" dirty="0" smtClean="0"/>
              <a:t>pensum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44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181100" y="-139700"/>
            <a:ext cx="10401300" cy="772007"/>
          </a:xfrm>
          <a:prstGeom prst="rect">
            <a:avLst/>
          </a:prstGeom>
        </p:spPr>
        <p:txBody>
          <a:bodyPr vert="horz" wrap="square" lIns="0" tIns="276861" rIns="0" bIns="0" rtlCol="0">
            <a:spAutoFit/>
          </a:bodyPr>
          <a:lstStyle/>
          <a:p>
            <a:pPr marL="4618990">
              <a:lnSpc>
                <a:spcPct val="100000"/>
              </a:lnSpc>
              <a:spcBef>
                <a:spcPts val="100"/>
              </a:spcBef>
            </a:pPr>
            <a:r>
              <a:rPr lang="pl-PL" sz="3200" dirty="0" smtClean="0"/>
              <a:t>PROMOWANIE PROJEKTU</a:t>
            </a:r>
            <a:endParaRPr lang="pl-PL" sz="3200" dirty="0"/>
          </a:p>
        </p:txBody>
      </p:sp>
      <p:grpSp>
        <p:nvGrpSpPr>
          <p:cNvPr id="5" name="object 5"/>
          <p:cNvGrpSpPr/>
          <p:nvPr/>
        </p:nvGrpSpPr>
        <p:grpSpPr>
          <a:xfrm>
            <a:off x="1176091" y="984408"/>
            <a:ext cx="10114209" cy="1975485"/>
            <a:chOff x="1277404" y="1987727"/>
            <a:chExt cx="9637395" cy="1975485"/>
          </a:xfrm>
          <a:solidFill>
            <a:schemeClr val="bg2">
              <a:lumMod val="75000"/>
            </a:schemeClr>
          </a:solidFill>
        </p:grpSpPr>
        <p:sp>
          <p:nvSpPr>
            <p:cNvPr id="6" name="object 6"/>
            <p:cNvSpPr/>
            <p:nvPr/>
          </p:nvSpPr>
          <p:spPr>
            <a:xfrm>
              <a:off x="1286929" y="1997252"/>
              <a:ext cx="9618345" cy="1956435"/>
            </a:xfrm>
            <a:custGeom>
              <a:avLst/>
              <a:gdLst/>
              <a:ahLst/>
              <a:cxnLst/>
              <a:rect l="l" t="t" r="r" b="b"/>
              <a:pathLst>
                <a:path w="9618345" h="1956435">
                  <a:moveTo>
                    <a:pt x="9292082" y="0"/>
                  </a:moveTo>
                  <a:lnTo>
                    <a:pt x="326059" y="0"/>
                  </a:lnTo>
                  <a:lnTo>
                    <a:pt x="277878" y="3535"/>
                  </a:lnTo>
                  <a:lnTo>
                    <a:pt x="231891" y="13804"/>
                  </a:lnTo>
                  <a:lnTo>
                    <a:pt x="188603" y="30303"/>
                  </a:lnTo>
                  <a:lnTo>
                    <a:pt x="148518" y="52527"/>
                  </a:lnTo>
                  <a:lnTo>
                    <a:pt x="112142" y="79973"/>
                  </a:lnTo>
                  <a:lnTo>
                    <a:pt x="79978" y="112135"/>
                  </a:lnTo>
                  <a:lnTo>
                    <a:pt x="52531" y="148509"/>
                  </a:lnTo>
                  <a:lnTo>
                    <a:pt x="30305" y="188592"/>
                  </a:lnTo>
                  <a:lnTo>
                    <a:pt x="13805" y="231879"/>
                  </a:lnTo>
                  <a:lnTo>
                    <a:pt x="3535" y="277865"/>
                  </a:lnTo>
                  <a:lnTo>
                    <a:pt x="0" y="326047"/>
                  </a:lnTo>
                  <a:lnTo>
                    <a:pt x="0" y="1630222"/>
                  </a:lnTo>
                  <a:lnTo>
                    <a:pt x="3535" y="1678404"/>
                  </a:lnTo>
                  <a:lnTo>
                    <a:pt x="13805" y="1724390"/>
                  </a:lnTo>
                  <a:lnTo>
                    <a:pt x="30305" y="1767677"/>
                  </a:lnTo>
                  <a:lnTo>
                    <a:pt x="52531" y="1807759"/>
                  </a:lnTo>
                  <a:lnTo>
                    <a:pt x="79978" y="1844134"/>
                  </a:lnTo>
                  <a:lnTo>
                    <a:pt x="112142" y="1876296"/>
                  </a:lnTo>
                  <a:lnTo>
                    <a:pt x="148518" y="1903742"/>
                  </a:lnTo>
                  <a:lnTo>
                    <a:pt x="188603" y="1925966"/>
                  </a:lnTo>
                  <a:lnTo>
                    <a:pt x="231891" y="1942465"/>
                  </a:lnTo>
                  <a:lnTo>
                    <a:pt x="277878" y="1952734"/>
                  </a:lnTo>
                  <a:lnTo>
                    <a:pt x="326059" y="1956269"/>
                  </a:lnTo>
                  <a:lnTo>
                    <a:pt x="9292082" y="1956269"/>
                  </a:lnTo>
                  <a:lnTo>
                    <a:pt x="9340263" y="1952734"/>
                  </a:lnTo>
                  <a:lnTo>
                    <a:pt x="9386250" y="1942465"/>
                  </a:lnTo>
                  <a:lnTo>
                    <a:pt x="9429538" y="1925966"/>
                  </a:lnTo>
                  <a:lnTo>
                    <a:pt x="9469622" y="1903742"/>
                  </a:lnTo>
                  <a:lnTo>
                    <a:pt x="9505999" y="1876296"/>
                  </a:lnTo>
                  <a:lnTo>
                    <a:pt x="9538163" y="1844134"/>
                  </a:lnTo>
                  <a:lnTo>
                    <a:pt x="9565610" y="1807759"/>
                  </a:lnTo>
                  <a:lnTo>
                    <a:pt x="9587836" y="1767677"/>
                  </a:lnTo>
                  <a:lnTo>
                    <a:pt x="9604336" y="1724390"/>
                  </a:lnTo>
                  <a:lnTo>
                    <a:pt x="9614606" y="1678404"/>
                  </a:lnTo>
                  <a:lnTo>
                    <a:pt x="9618141" y="1630222"/>
                  </a:lnTo>
                  <a:lnTo>
                    <a:pt x="9618141" y="326047"/>
                  </a:lnTo>
                  <a:lnTo>
                    <a:pt x="9614606" y="277865"/>
                  </a:lnTo>
                  <a:lnTo>
                    <a:pt x="9604336" y="231879"/>
                  </a:lnTo>
                  <a:lnTo>
                    <a:pt x="9587836" y="188592"/>
                  </a:lnTo>
                  <a:lnTo>
                    <a:pt x="9565610" y="148509"/>
                  </a:lnTo>
                  <a:lnTo>
                    <a:pt x="9538163" y="112135"/>
                  </a:lnTo>
                  <a:lnTo>
                    <a:pt x="9505999" y="79973"/>
                  </a:lnTo>
                  <a:lnTo>
                    <a:pt x="9469622" y="52527"/>
                  </a:lnTo>
                  <a:lnTo>
                    <a:pt x="9429538" y="30303"/>
                  </a:lnTo>
                  <a:lnTo>
                    <a:pt x="9386250" y="13804"/>
                  </a:lnTo>
                  <a:lnTo>
                    <a:pt x="9340263" y="3535"/>
                  </a:lnTo>
                  <a:lnTo>
                    <a:pt x="929208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86929" y="1997252"/>
              <a:ext cx="9618345" cy="1956435"/>
            </a:xfrm>
            <a:custGeom>
              <a:avLst/>
              <a:gdLst/>
              <a:ahLst/>
              <a:cxnLst/>
              <a:rect l="l" t="t" r="r" b="b"/>
              <a:pathLst>
                <a:path w="9618345" h="1956435">
                  <a:moveTo>
                    <a:pt x="0" y="326053"/>
                  </a:moveTo>
                  <a:lnTo>
                    <a:pt x="3535" y="277871"/>
                  </a:lnTo>
                  <a:lnTo>
                    <a:pt x="13804" y="231884"/>
                  </a:lnTo>
                  <a:lnTo>
                    <a:pt x="30304" y="188597"/>
                  </a:lnTo>
                  <a:lnTo>
                    <a:pt x="52529" y="148513"/>
                  </a:lnTo>
                  <a:lnTo>
                    <a:pt x="79975" y="112138"/>
                  </a:lnTo>
                  <a:lnTo>
                    <a:pt x="112138" y="79975"/>
                  </a:lnTo>
                  <a:lnTo>
                    <a:pt x="148513" y="52529"/>
                  </a:lnTo>
                  <a:lnTo>
                    <a:pt x="188597" y="30304"/>
                  </a:lnTo>
                  <a:lnTo>
                    <a:pt x="231884" y="13804"/>
                  </a:lnTo>
                  <a:lnTo>
                    <a:pt x="277871" y="3535"/>
                  </a:lnTo>
                  <a:lnTo>
                    <a:pt x="326053" y="0"/>
                  </a:lnTo>
                  <a:lnTo>
                    <a:pt x="9292085" y="0"/>
                  </a:lnTo>
                  <a:lnTo>
                    <a:pt x="9340268" y="3535"/>
                  </a:lnTo>
                  <a:lnTo>
                    <a:pt x="9386255" y="13804"/>
                  </a:lnTo>
                  <a:lnTo>
                    <a:pt x="9429543" y="30304"/>
                  </a:lnTo>
                  <a:lnTo>
                    <a:pt x="9469626" y="52529"/>
                  </a:lnTo>
                  <a:lnTo>
                    <a:pt x="9506001" y="79975"/>
                  </a:lnTo>
                  <a:lnTo>
                    <a:pt x="9538163" y="112138"/>
                  </a:lnTo>
                  <a:lnTo>
                    <a:pt x="9565608" y="148513"/>
                  </a:lnTo>
                  <a:lnTo>
                    <a:pt x="9587832" y="188597"/>
                  </a:lnTo>
                  <a:lnTo>
                    <a:pt x="9604331" y="231884"/>
                  </a:lnTo>
                  <a:lnTo>
                    <a:pt x="9614600" y="277871"/>
                  </a:lnTo>
                  <a:lnTo>
                    <a:pt x="9618135" y="326053"/>
                  </a:lnTo>
                  <a:lnTo>
                    <a:pt x="9618135" y="1630220"/>
                  </a:lnTo>
                  <a:lnTo>
                    <a:pt x="9614600" y="1678404"/>
                  </a:lnTo>
                  <a:lnTo>
                    <a:pt x="9604331" y="1724392"/>
                  </a:lnTo>
                  <a:lnTo>
                    <a:pt x="9587832" y="1767680"/>
                  </a:lnTo>
                  <a:lnTo>
                    <a:pt x="9565608" y="1807765"/>
                  </a:lnTo>
                  <a:lnTo>
                    <a:pt x="9538163" y="1844141"/>
                  </a:lnTo>
                  <a:lnTo>
                    <a:pt x="9506001" y="1876304"/>
                  </a:lnTo>
                  <a:lnTo>
                    <a:pt x="9469626" y="1903751"/>
                  </a:lnTo>
                  <a:lnTo>
                    <a:pt x="9429543" y="1925976"/>
                  </a:lnTo>
                  <a:lnTo>
                    <a:pt x="9386255" y="1942476"/>
                  </a:lnTo>
                  <a:lnTo>
                    <a:pt x="9340268" y="1952745"/>
                  </a:lnTo>
                  <a:lnTo>
                    <a:pt x="9292085" y="1956281"/>
                  </a:lnTo>
                  <a:lnTo>
                    <a:pt x="326053" y="1956281"/>
                  </a:lnTo>
                  <a:lnTo>
                    <a:pt x="277871" y="1952745"/>
                  </a:lnTo>
                  <a:lnTo>
                    <a:pt x="231884" y="1942476"/>
                  </a:lnTo>
                  <a:lnTo>
                    <a:pt x="188597" y="1925976"/>
                  </a:lnTo>
                  <a:lnTo>
                    <a:pt x="148513" y="1903751"/>
                  </a:lnTo>
                  <a:lnTo>
                    <a:pt x="112138" y="1876304"/>
                  </a:lnTo>
                  <a:lnTo>
                    <a:pt x="79975" y="1844141"/>
                  </a:lnTo>
                  <a:lnTo>
                    <a:pt x="52529" y="1807765"/>
                  </a:lnTo>
                  <a:lnTo>
                    <a:pt x="30304" y="1767680"/>
                  </a:lnTo>
                  <a:lnTo>
                    <a:pt x="13804" y="1724392"/>
                  </a:lnTo>
                  <a:lnTo>
                    <a:pt x="3535" y="1678404"/>
                  </a:lnTo>
                  <a:lnTo>
                    <a:pt x="0" y="1630220"/>
                  </a:lnTo>
                  <a:lnTo>
                    <a:pt x="0" y="326053"/>
                  </a:lnTo>
                  <a:close/>
                </a:path>
              </a:pathLst>
            </a:custGeom>
            <a:grpFill/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185616" y="3171983"/>
            <a:ext cx="10114209" cy="1975485"/>
            <a:chOff x="1277404" y="4027525"/>
            <a:chExt cx="9637395" cy="1975485"/>
          </a:xfrm>
          <a:solidFill>
            <a:schemeClr val="bg2">
              <a:lumMod val="75000"/>
            </a:schemeClr>
          </a:solidFill>
        </p:grpSpPr>
        <p:sp>
          <p:nvSpPr>
            <p:cNvPr id="9" name="object 9"/>
            <p:cNvSpPr/>
            <p:nvPr/>
          </p:nvSpPr>
          <p:spPr>
            <a:xfrm>
              <a:off x="1286929" y="4037050"/>
              <a:ext cx="9618345" cy="1956435"/>
            </a:xfrm>
            <a:custGeom>
              <a:avLst/>
              <a:gdLst/>
              <a:ahLst/>
              <a:cxnLst/>
              <a:rect l="l" t="t" r="r" b="b"/>
              <a:pathLst>
                <a:path w="9618345" h="1956435">
                  <a:moveTo>
                    <a:pt x="9292082" y="0"/>
                  </a:moveTo>
                  <a:lnTo>
                    <a:pt x="326059" y="0"/>
                  </a:lnTo>
                  <a:lnTo>
                    <a:pt x="277878" y="3535"/>
                  </a:lnTo>
                  <a:lnTo>
                    <a:pt x="231891" y="13804"/>
                  </a:lnTo>
                  <a:lnTo>
                    <a:pt x="188603" y="30303"/>
                  </a:lnTo>
                  <a:lnTo>
                    <a:pt x="148518" y="52527"/>
                  </a:lnTo>
                  <a:lnTo>
                    <a:pt x="112142" y="79973"/>
                  </a:lnTo>
                  <a:lnTo>
                    <a:pt x="79978" y="112135"/>
                  </a:lnTo>
                  <a:lnTo>
                    <a:pt x="52531" y="148509"/>
                  </a:lnTo>
                  <a:lnTo>
                    <a:pt x="30305" y="188592"/>
                  </a:lnTo>
                  <a:lnTo>
                    <a:pt x="13805" y="231879"/>
                  </a:lnTo>
                  <a:lnTo>
                    <a:pt x="3535" y="277865"/>
                  </a:lnTo>
                  <a:lnTo>
                    <a:pt x="0" y="326047"/>
                  </a:lnTo>
                  <a:lnTo>
                    <a:pt x="0" y="1630216"/>
                  </a:lnTo>
                  <a:lnTo>
                    <a:pt x="3535" y="1678398"/>
                  </a:lnTo>
                  <a:lnTo>
                    <a:pt x="13805" y="1724384"/>
                  </a:lnTo>
                  <a:lnTo>
                    <a:pt x="30305" y="1767671"/>
                  </a:lnTo>
                  <a:lnTo>
                    <a:pt x="52531" y="1807755"/>
                  </a:lnTo>
                  <a:lnTo>
                    <a:pt x="79978" y="1844131"/>
                  </a:lnTo>
                  <a:lnTo>
                    <a:pt x="112142" y="1876294"/>
                  </a:lnTo>
                  <a:lnTo>
                    <a:pt x="148518" y="1903740"/>
                  </a:lnTo>
                  <a:lnTo>
                    <a:pt x="188603" y="1925965"/>
                  </a:lnTo>
                  <a:lnTo>
                    <a:pt x="231891" y="1942465"/>
                  </a:lnTo>
                  <a:lnTo>
                    <a:pt x="277878" y="1952734"/>
                  </a:lnTo>
                  <a:lnTo>
                    <a:pt x="326059" y="1956269"/>
                  </a:lnTo>
                  <a:lnTo>
                    <a:pt x="9292082" y="1956269"/>
                  </a:lnTo>
                  <a:lnTo>
                    <a:pt x="9340263" y="1952734"/>
                  </a:lnTo>
                  <a:lnTo>
                    <a:pt x="9386250" y="1942465"/>
                  </a:lnTo>
                  <a:lnTo>
                    <a:pt x="9429538" y="1925965"/>
                  </a:lnTo>
                  <a:lnTo>
                    <a:pt x="9469622" y="1903740"/>
                  </a:lnTo>
                  <a:lnTo>
                    <a:pt x="9505999" y="1876294"/>
                  </a:lnTo>
                  <a:lnTo>
                    <a:pt x="9538163" y="1844131"/>
                  </a:lnTo>
                  <a:lnTo>
                    <a:pt x="9565610" y="1807755"/>
                  </a:lnTo>
                  <a:lnTo>
                    <a:pt x="9587836" y="1767671"/>
                  </a:lnTo>
                  <a:lnTo>
                    <a:pt x="9604336" y="1724384"/>
                  </a:lnTo>
                  <a:lnTo>
                    <a:pt x="9614606" y="1678398"/>
                  </a:lnTo>
                  <a:lnTo>
                    <a:pt x="9618141" y="1630216"/>
                  </a:lnTo>
                  <a:lnTo>
                    <a:pt x="9618141" y="326047"/>
                  </a:lnTo>
                  <a:lnTo>
                    <a:pt x="9614606" y="277865"/>
                  </a:lnTo>
                  <a:lnTo>
                    <a:pt x="9604336" y="231879"/>
                  </a:lnTo>
                  <a:lnTo>
                    <a:pt x="9587836" y="188592"/>
                  </a:lnTo>
                  <a:lnTo>
                    <a:pt x="9565610" y="148509"/>
                  </a:lnTo>
                  <a:lnTo>
                    <a:pt x="9538163" y="112135"/>
                  </a:lnTo>
                  <a:lnTo>
                    <a:pt x="9505999" y="79973"/>
                  </a:lnTo>
                  <a:lnTo>
                    <a:pt x="9469622" y="52527"/>
                  </a:lnTo>
                  <a:lnTo>
                    <a:pt x="9429538" y="30303"/>
                  </a:lnTo>
                  <a:lnTo>
                    <a:pt x="9386250" y="13804"/>
                  </a:lnTo>
                  <a:lnTo>
                    <a:pt x="9340263" y="3535"/>
                  </a:lnTo>
                  <a:lnTo>
                    <a:pt x="929208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6929" y="4037050"/>
              <a:ext cx="9618345" cy="1956435"/>
            </a:xfrm>
            <a:custGeom>
              <a:avLst/>
              <a:gdLst/>
              <a:ahLst/>
              <a:cxnLst/>
              <a:rect l="l" t="t" r="r" b="b"/>
              <a:pathLst>
                <a:path w="9618345" h="1956435">
                  <a:moveTo>
                    <a:pt x="0" y="326053"/>
                  </a:moveTo>
                  <a:lnTo>
                    <a:pt x="3535" y="277871"/>
                  </a:lnTo>
                  <a:lnTo>
                    <a:pt x="13804" y="231884"/>
                  </a:lnTo>
                  <a:lnTo>
                    <a:pt x="30304" y="188597"/>
                  </a:lnTo>
                  <a:lnTo>
                    <a:pt x="52529" y="148513"/>
                  </a:lnTo>
                  <a:lnTo>
                    <a:pt x="79975" y="112138"/>
                  </a:lnTo>
                  <a:lnTo>
                    <a:pt x="112138" y="79975"/>
                  </a:lnTo>
                  <a:lnTo>
                    <a:pt x="148513" y="52529"/>
                  </a:lnTo>
                  <a:lnTo>
                    <a:pt x="188597" y="30304"/>
                  </a:lnTo>
                  <a:lnTo>
                    <a:pt x="231884" y="13804"/>
                  </a:lnTo>
                  <a:lnTo>
                    <a:pt x="277871" y="3535"/>
                  </a:lnTo>
                  <a:lnTo>
                    <a:pt x="326053" y="0"/>
                  </a:lnTo>
                  <a:lnTo>
                    <a:pt x="9292085" y="0"/>
                  </a:lnTo>
                  <a:lnTo>
                    <a:pt x="9340268" y="3535"/>
                  </a:lnTo>
                  <a:lnTo>
                    <a:pt x="9386255" y="13804"/>
                  </a:lnTo>
                  <a:lnTo>
                    <a:pt x="9429543" y="30304"/>
                  </a:lnTo>
                  <a:lnTo>
                    <a:pt x="9469626" y="52529"/>
                  </a:lnTo>
                  <a:lnTo>
                    <a:pt x="9506001" y="79975"/>
                  </a:lnTo>
                  <a:lnTo>
                    <a:pt x="9538163" y="112138"/>
                  </a:lnTo>
                  <a:lnTo>
                    <a:pt x="9565608" y="148513"/>
                  </a:lnTo>
                  <a:lnTo>
                    <a:pt x="9587832" y="188597"/>
                  </a:lnTo>
                  <a:lnTo>
                    <a:pt x="9604331" y="231884"/>
                  </a:lnTo>
                  <a:lnTo>
                    <a:pt x="9614600" y="277871"/>
                  </a:lnTo>
                  <a:lnTo>
                    <a:pt x="9618135" y="326053"/>
                  </a:lnTo>
                  <a:lnTo>
                    <a:pt x="9618135" y="1630220"/>
                  </a:lnTo>
                  <a:lnTo>
                    <a:pt x="9614600" y="1678404"/>
                  </a:lnTo>
                  <a:lnTo>
                    <a:pt x="9604331" y="1724392"/>
                  </a:lnTo>
                  <a:lnTo>
                    <a:pt x="9587832" y="1767680"/>
                  </a:lnTo>
                  <a:lnTo>
                    <a:pt x="9565608" y="1807765"/>
                  </a:lnTo>
                  <a:lnTo>
                    <a:pt x="9538163" y="1844141"/>
                  </a:lnTo>
                  <a:lnTo>
                    <a:pt x="9506001" y="1876304"/>
                  </a:lnTo>
                  <a:lnTo>
                    <a:pt x="9469626" y="1903751"/>
                  </a:lnTo>
                  <a:lnTo>
                    <a:pt x="9429543" y="1925976"/>
                  </a:lnTo>
                  <a:lnTo>
                    <a:pt x="9386255" y="1942476"/>
                  </a:lnTo>
                  <a:lnTo>
                    <a:pt x="9340268" y="1952745"/>
                  </a:lnTo>
                  <a:lnTo>
                    <a:pt x="9292085" y="1956281"/>
                  </a:lnTo>
                  <a:lnTo>
                    <a:pt x="326053" y="1956281"/>
                  </a:lnTo>
                  <a:lnTo>
                    <a:pt x="277871" y="1952745"/>
                  </a:lnTo>
                  <a:lnTo>
                    <a:pt x="231884" y="1942476"/>
                  </a:lnTo>
                  <a:lnTo>
                    <a:pt x="188597" y="1925976"/>
                  </a:lnTo>
                  <a:lnTo>
                    <a:pt x="148513" y="1903751"/>
                  </a:lnTo>
                  <a:lnTo>
                    <a:pt x="112138" y="1876304"/>
                  </a:lnTo>
                  <a:lnTo>
                    <a:pt x="79975" y="1844141"/>
                  </a:lnTo>
                  <a:lnTo>
                    <a:pt x="52529" y="1807765"/>
                  </a:lnTo>
                  <a:lnTo>
                    <a:pt x="30304" y="1767680"/>
                  </a:lnTo>
                  <a:lnTo>
                    <a:pt x="13804" y="1724392"/>
                  </a:lnTo>
                  <a:lnTo>
                    <a:pt x="3535" y="1678404"/>
                  </a:lnTo>
                  <a:lnTo>
                    <a:pt x="0" y="1630220"/>
                  </a:lnTo>
                  <a:lnTo>
                    <a:pt x="0" y="326053"/>
                  </a:lnTo>
                  <a:close/>
                </a:path>
              </a:pathLst>
            </a:custGeom>
            <a:grpFill/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98263" y="1446688"/>
            <a:ext cx="9269864" cy="34696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212090">
              <a:lnSpc>
                <a:spcPts val="3000"/>
              </a:lnSpc>
              <a:spcBef>
                <a:spcPts val="600"/>
              </a:spcBef>
            </a:pP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9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projekcie</a:t>
            </a:r>
            <a:r>
              <a:rPr sz="29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badawczym</a:t>
            </a:r>
            <a:r>
              <a:rPr sz="29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można</a:t>
            </a:r>
            <a:r>
              <a:rPr sz="29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zaplanować</a:t>
            </a:r>
            <a:r>
              <a:rPr sz="29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Trebuchet MS"/>
                <a:cs typeface="Trebuchet MS"/>
              </a:rPr>
              <a:t>działania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mające</a:t>
            </a:r>
            <a:r>
              <a:rPr sz="29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na</a:t>
            </a:r>
            <a:r>
              <a:rPr sz="29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celu</a:t>
            </a:r>
            <a:r>
              <a:rPr sz="29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promocję</a:t>
            </a:r>
            <a:r>
              <a:rPr sz="29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realizowanego</a:t>
            </a:r>
            <a:r>
              <a:rPr sz="29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projektu</a:t>
            </a:r>
            <a:r>
              <a:rPr sz="29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spc="-20" dirty="0">
                <a:solidFill>
                  <a:srgbClr val="FFFFFF"/>
                </a:solidFill>
                <a:latin typeface="Trebuchet MS"/>
                <a:cs typeface="Trebuchet MS"/>
              </a:rPr>
              <a:t>(np.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stronę</a:t>
            </a:r>
            <a:r>
              <a:rPr sz="29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internetową</a:t>
            </a:r>
            <a:r>
              <a:rPr sz="29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itp.)</a:t>
            </a:r>
            <a:r>
              <a:rPr sz="29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jego</a:t>
            </a:r>
            <a:r>
              <a:rPr sz="29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Trebuchet MS"/>
                <a:cs typeface="Trebuchet MS"/>
              </a:rPr>
              <a:t>rezultatów.</a:t>
            </a:r>
            <a:endParaRPr sz="2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25"/>
              </a:spcBef>
            </a:pPr>
            <a:endParaRPr sz="29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87100"/>
              </a:lnSpc>
            </a:pP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Planowane</a:t>
            </a:r>
            <a:r>
              <a:rPr sz="2900" spc="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2900" spc="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poniesienia</a:t>
            </a:r>
            <a:r>
              <a:rPr sz="2900" spc="1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koszty</a:t>
            </a:r>
            <a:r>
              <a:rPr sz="2900" spc="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związane</a:t>
            </a:r>
            <a:r>
              <a:rPr sz="2900" spc="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sz="2900" spc="1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900" spc="-10" dirty="0">
                <a:solidFill>
                  <a:srgbClr val="FFFFFF"/>
                </a:solidFill>
                <a:latin typeface="Trebuchet MS"/>
                <a:cs typeface="Trebuchet MS"/>
              </a:rPr>
              <a:t>takimi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działaniami,</a:t>
            </a:r>
            <a:r>
              <a:rPr sz="2900" spc="320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spełniające</a:t>
            </a:r>
            <a:r>
              <a:rPr sz="2900" spc="32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warunki</a:t>
            </a:r>
            <a:r>
              <a:rPr sz="2900" spc="325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900" spc="-10" dirty="0">
                <a:solidFill>
                  <a:srgbClr val="FFFFFF"/>
                </a:solidFill>
                <a:latin typeface="Trebuchet MS"/>
                <a:cs typeface="Trebuchet MS"/>
              </a:rPr>
              <a:t>kwalifikowalności,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należy</a:t>
            </a:r>
            <a:r>
              <a:rPr sz="2900" spc="350" dirty="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ująć</a:t>
            </a:r>
            <a:r>
              <a:rPr sz="2900" spc="350" dirty="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odpowiednio</a:t>
            </a:r>
            <a:r>
              <a:rPr sz="2900" spc="350" dirty="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900" spc="350" dirty="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kategorii</a:t>
            </a:r>
            <a:r>
              <a:rPr sz="2900" spc="350" dirty="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sz="2900" spc="-10" dirty="0">
                <a:solidFill>
                  <a:srgbClr val="FFFFFF"/>
                </a:solidFill>
                <a:latin typeface="Trebuchet MS"/>
                <a:cs typeface="Trebuchet MS"/>
              </a:rPr>
              <a:t>„Koszty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wynagrodzeń</a:t>
            </a:r>
            <a:r>
              <a:rPr sz="29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stypendiów”,</a:t>
            </a:r>
            <a:r>
              <a:rPr sz="29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„Usługi</a:t>
            </a:r>
            <a:r>
              <a:rPr sz="2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FFFFFF"/>
                </a:solidFill>
                <a:latin typeface="Trebuchet MS"/>
                <a:cs typeface="Trebuchet MS"/>
              </a:rPr>
              <a:t>obce”</a:t>
            </a:r>
            <a:r>
              <a:rPr sz="29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spc="-20" dirty="0">
                <a:solidFill>
                  <a:srgbClr val="FFFFFF"/>
                </a:solidFill>
                <a:latin typeface="Trebuchet MS"/>
                <a:cs typeface="Trebuchet MS"/>
              </a:rPr>
              <a:t>itd.</a:t>
            </a:r>
            <a:endParaRPr sz="29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636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71500" y="-148967"/>
            <a:ext cx="10515600" cy="772007"/>
          </a:xfrm>
          <a:prstGeom prst="rect">
            <a:avLst/>
          </a:prstGeom>
        </p:spPr>
        <p:txBody>
          <a:bodyPr vert="horz" wrap="square" lIns="0" tIns="276861" rIns="0" bIns="0" rtlCol="0">
            <a:spAutoFit/>
          </a:bodyPr>
          <a:lstStyle/>
          <a:p>
            <a:pPr marL="3045460">
              <a:lnSpc>
                <a:spcPct val="100000"/>
              </a:lnSpc>
              <a:spcBef>
                <a:spcPts val="100"/>
              </a:spcBef>
            </a:pPr>
            <a:r>
              <a:rPr lang="pl-PL" sz="3200" dirty="0"/>
              <a:t>KOSZTY POŚREDNIE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6638" y="872235"/>
            <a:ext cx="10551161" cy="550201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algn="just">
              <a:lnSpc>
                <a:spcPts val="2300"/>
              </a:lnSpc>
              <a:spcBef>
                <a:spcPts val="459"/>
              </a:spcBef>
            </a:pPr>
            <a:r>
              <a:rPr lang="pl-PL" sz="2000" dirty="0" smtClean="0">
                <a:solidFill>
                  <a:srgbClr val="C00000"/>
                </a:solidFill>
                <a:latin typeface="Trebuchet MS"/>
                <a:cs typeface="Trebuchet MS"/>
              </a:rPr>
              <a:t>Koszty </a:t>
            </a:r>
            <a:r>
              <a:rPr sz="2000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pośrednio</a:t>
            </a:r>
            <a:r>
              <a:rPr sz="2000" spc="350" dirty="0" smtClean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związane</a:t>
            </a:r>
            <a:r>
              <a:rPr sz="2000" spc="340" dirty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z</a:t>
            </a:r>
            <a:r>
              <a:rPr sz="2000" spc="355" dirty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projektem</a:t>
            </a:r>
            <a:r>
              <a:rPr sz="2000" spc="350" dirty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badawczym.</a:t>
            </a:r>
            <a:r>
              <a:rPr sz="2000" spc="355" dirty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endParaRPr lang="pl-PL" sz="2000" spc="355" dirty="0" smtClean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12065" marR="5080" algn="just">
              <a:lnSpc>
                <a:spcPts val="2300"/>
              </a:lnSpc>
              <a:spcBef>
                <a:spcPts val="459"/>
              </a:spcBef>
            </a:pPr>
            <a:endParaRPr lang="pl-PL" sz="2000" spc="355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12065" marR="5080" algn="just">
              <a:lnSpc>
                <a:spcPts val="2300"/>
              </a:lnSpc>
              <a:spcBef>
                <a:spcPts val="459"/>
              </a:spcBef>
            </a:pP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Wysokość</a:t>
            </a:r>
            <a:r>
              <a:rPr sz="2000" spc="35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kosztów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pośrednich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wynosi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maksymalnie:</a:t>
            </a:r>
            <a:endParaRPr sz="2000" dirty="0">
              <a:latin typeface="Trebuchet MS"/>
              <a:cs typeface="Trebuchet MS"/>
            </a:endParaRPr>
          </a:p>
          <a:p>
            <a:pPr marL="12700" marR="5715" indent="348615" algn="just">
              <a:lnSpc>
                <a:spcPts val="2400"/>
              </a:lnSpc>
              <a:spcBef>
                <a:spcPts val="1005"/>
              </a:spcBef>
              <a:buAutoNum type="alphaLcParenR"/>
              <a:tabLst>
                <a:tab pos="361315" algn="l"/>
              </a:tabLst>
            </a:pPr>
            <a:r>
              <a:rPr lang="pl-PL" sz="20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OA</a:t>
            </a:r>
            <a:r>
              <a:rPr lang="pl-PL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 (</a:t>
            </a:r>
            <a:r>
              <a:rPr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do</a:t>
            </a:r>
            <a:r>
              <a:rPr sz="2000" spc="8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2%</a:t>
            </a:r>
            <a:r>
              <a:rPr sz="2000" b="1" spc="9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Trebuchet MS"/>
                <a:cs typeface="Trebuchet MS"/>
              </a:rPr>
              <a:t>kosztów</a:t>
            </a:r>
            <a:r>
              <a:rPr sz="2000" spc="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bezpośr</a:t>
            </a:r>
            <a:r>
              <a:rPr lang="pl-PL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.) </a:t>
            </a:r>
          </a:p>
          <a:p>
            <a:pPr marL="12700" marR="5715" algn="just">
              <a:lnSpc>
                <a:spcPts val="2400"/>
              </a:lnSpc>
              <a:spcBef>
                <a:spcPts val="1005"/>
              </a:spcBef>
              <a:tabLst>
                <a:tab pos="361315" algn="l"/>
              </a:tabLst>
            </a:pPr>
            <a:r>
              <a:rPr lang="pl-PL" sz="2000" dirty="0">
                <a:solidFill>
                  <a:srgbClr val="404040"/>
                </a:solidFill>
                <a:latin typeface="Trebuchet MS"/>
                <a:cs typeface="Trebuchet MS"/>
              </a:rPr>
              <a:t>Ś</a:t>
            </a:r>
            <a:r>
              <a:rPr lang="pl-PL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rodki </a:t>
            </a:r>
            <a:r>
              <a:rPr sz="2000" b="1"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wyłącznie</a:t>
            </a:r>
            <a:r>
              <a:rPr sz="20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na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koszty</a:t>
            </a:r>
            <a:r>
              <a:rPr sz="2000" spc="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związane</a:t>
            </a:r>
            <a:r>
              <a:rPr sz="2000" spc="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z</a:t>
            </a:r>
            <a:r>
              <a:rPr sz="2000" spc="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udostępnieniem</a:t>
            </a:r>
            <a:r>
              <a:rPr sz="2000" spc="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publikacji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lub</a:t>
            </a:r>
            <a:r>
              <a:rPr sz="2000" spc="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danych</a:t>
            </a:r>
            <a:r>
              <a:rPr sz="2000" spc="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badawczych</a:t>
            </a:r>
            <a:r>
              <a:rPr sz="2000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w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otwartym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dostępie;</a:t>
            </a:r>
            <a:endParaRPr sz="2000" dirty="0">
              <a:latin typeface="Trebuchet MS"/>
              <a:cs typeface="Trebuchet MS"/>
            </a:endParaRPr>
          </a:p>
          <a:p>
            <a:pPr marL="12700" marR="5080" indent="356870" algn="just">
              <a:lnSpc>
                <a:spcPct val="89100"/>
              </a:lnSpc>
              <a:spcBef>
                <a:spcPts val="1015"/>
              </a:spcBef>
              <a:buAutoNum type="alphaLcParenR"/>
              <a:tabLst>
                <a:tab pos="369570" algn="l"/>
              </a:tabLst>
            </a:pPr>
            <a:r>
              <a:rPr lang="pl-PL" sz="20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Koszty pośrednie </a:t>
            </a:r>
            <a:r>
              <a:rPr lang="pl-PL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do</a:t>
            </a:r>
            <a:r>
              <a:rPr sz="2000" spc="7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20%</a:t>
            </a:r>
            <a:r>
              <a:rPr sz="2000" b="1" spc="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>
                <a:solidFill>
                  <a:srgbClr val="404040"/>
                </a:solidFill>
                <a:latin typeface="Trebuchet MS"/>
                <a:cs typeface="Trebuchet MS"/>
              </a:rPr>
              <a:t>kosztów</a:t>
            </a:r>
            <a:r>
              <a:rPr sz="20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bezpośr</a:t>
            </a:r>
            <a:r>
              <a:rPr lang="pl-PL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.)</a:t>
            </a:r>
          </a:p>
          <a:p>
            <a:pPr marL="12700" marR="5080" algn="just">
              <a:lnSpc>
                <a:spcPct val="89100"/>
              </a:lnSpc>
              <a:spcBef>
                <a:spcPts val="1015"/>
              </a:spcBef>
              <a:tabLst>
                <a:tab pos="369570" algn="l"/>
              </a:tabLst>
            </a:pPr>
            <a:r>
              <a:rPr lang="pl-PL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Środki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na</a:t>
            </a:r>
            <a:r>
              <a:rPr sz="2000" spc="7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Trebuchet MS"/>
                <a:cs typeface="Trebuchet MS"/>
              </a:rPr>
              <a:t>koszty </a:t>
            </a:r>
            <a:r>
              <a:rPr sz="2000" b="1" dirty="0" err="1">
                <a:solidFill>
                  <a:srgbClr val="404040"/>
                </a:solidFill>
                <a:latin typeface="Trebuchet MS"/>
                <a:cs typeface="Trebuchet MS"/>
              </a:rPr>
              <a:t>pośrednio</a:t>
            </a:r>
            <a:r>
              <a:rPr sz="2000" b="1" spc="-2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b="1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zw</a:t>
            </a:r>
            <a:r>
              <a:rPr lang="pl-PL" sz="2000" b="1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sz="2000" b="1" spc="-25" dirty="0" smtClean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z</a:t>
            </a:r>
            <a:r>
              <a:rPr sz="2000" b="1" spc="-1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b="1" dirty="0">
                <a:solidFill>
                  <a:srgbClr val="404040"/>
                </a:solidFill>
                <a:latin typeface="Trebuchet MS"/>
                <a:cs typeface="Trebuchet MS"/>
              </a:rPr>
              <a:t>projektem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tym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również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koszty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udostępnienia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publikacji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lub</a:t>
            </a:r>
            <a:r>
              <a:rPr sz="20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danych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badawczych</a:t>
            </a:r>
            <a:r>
              <a:rPr sz="20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otwartym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 err="1">
                <a:solidFill>
                  <a:srgbClr val="404040"/>
                </a:solidFill>
                <a:latin typeface="Trebuchet MS"/>
                <a:cs typeface="Trebuchet MS"/>
              </a:rPr>
              <a:t>dostępie</a:t>
            </a:r>
            <a:r>
              <a:rPr sz="20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lang="pl-PL" sz="2000" spc="-10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89100"/>
              </a:lnSpc>
              <a:spcBef>
                <a:spcPts val="1015"/>
              </a:spcBef>
              <a:tabLst>
                <a:tab pos="369570" algn="l"/>
              </a:tabLst>
            </a:pP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90000"/>
              </a:lnSpc>
              <a:spcBef>
                <a:spcPts val="1010"/>
              </a:spcBef>
            </a:pP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Wysokość</a:t>
            </a:r>
            <a:r>
              <a:rPr sz="2000" spc="400" dirty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kosztów</a:t>
            </a:r>
            <a:r>
              <a:rPr sz="2000" spc="405" dirty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pośrednich</a:t>
            </a:r>
            <a:r>
              <a:rPr sz="2000" spc="400" dirty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jest</a:t>
            </a:r>
            <a:r>
              <a:rPr sz="2000" spc="409" dirty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liczona</a:t>
            </a:r>
            <a:r>
              <a:rPr sz="2000" spc="395" dirty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r>
              <a:rPr sz="2000" u="sng" dirty="0">
                <a:solidFill>
                  <a:srgbClr val="C00000"/>
                </a:solidFill>
                <a:latin typeface="Trebuchet MS"/>
                <a:cs typeface="Trebuchet MS"/>
              </a:rPr>
              <a:t>od</a:t>
            </a:r>
            <a:r>
              <a:rPr sz="2000" u="sng" spc="405" dirty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r>
              <a:rPr sz="2000" u="sng" dirty="0">
                <a:solidFill>
                  <a:srgbClr val="C00000"/>
                </a:solidFill>
                <a:latin typeface="Trebuchet MS"/>
                <a:cs typeface="Trebuchet MS"/>
              </a:rPr>
              <a:t>wszystkich</a:t>
            </a:r>
            <a:r>
              <a:rPr sz="2000" u="sng" spc="405" dirty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r>
              <a:rPr sz="2000" u="sng" spc="-10" dirty="0">
                <a:solidFill>
                  <a:srgbClr val="C00000"/>
                </a:solidFill>
                <a:latin typeface="Trebuchet MS"/>
                <a:cs typeface="Trebuchet MS"/>
              </a:rPr>
              <a:t>kosztów </a:t>
            </a:r>
            <a:r>
              <a:rPr sz="2000" u="sng" dirty="0">
                <a:solidFill>
                  <a:srgbClr val="C00000"/>
                </a:solidFill>
                <a:latin typeface="Trebuchet MS"/>
                <a:cs typeface="Trebuchet MS"/>
              </a:rPr>
              <a:t>bezpośrednich</a:t>
            </a:r>
            <a:r>
              <a:rPr sz="2000" u="sng" spc="1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z</a:t>
            </a:r>
            <a:r>
              <a:rPr sz="2000" spc="1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uwzględnieniem</a:t>
            </a:r>
            <a:r>
              <a:rPr sz="2000" spc="1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aparatury</a:t>
            </a:r>
            <a:r>
              <a:rPr sz="2000" spc="1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Trebuchet MS"/>
                <a:cs typeface="Trebuchet MS"/>
              </a:rPr>
              <a:t>naukowo-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badawczej,</a:t>
            </a:r>
            <a:r>
              <a:rPr sz="2000" spc="1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rebuchet MS"/>
                <a:cs typeface="Trebuchet MS"/>
              </a:rPr>
              <a:t>urządzeń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i</a:t>
            </a:r>
            <a:r>
              <a:rPr sz="2000" spc="2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C00000"/>
                </a:solidFill>
                <a:latin typeface="Trebuchet MS"/>
                <a:cs typeface="Trebuchet MS"/>
              </a:rPr>
              <a:t>oprogramowania.</a:t>
            </a:r>
            <a:r>
              <a:rPr sz="2000" spc="2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endParaRPr lang="pl-PL" sz="2000" spc="250" dirty="0" smtClean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90000"/>
              </a:lnSpc>
              <a:spcBef>
                <a:spcPts val="1010"/>
              </a:spcBef>
            </a:pPr>
            <a:endParaRPr lang="pl-PL" sz="2000" spc="250" dirty="0" smtClean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12700" marR="5080" algn="just">
              <a:lnSpc>
                <a:spcPct val="90000"/>
              </a:lnSpc>
              <a:spcBef>
                <a:spcPts val="1010"/>
              </a:spcBef>
            </a:pPr>
            <a:r>
              <a:rPr lang="pl-PL" sz="2000" dirty="0" smtClean="0">
                <a:solidFill>
                  <a:srgbClr val="009999"/>
                </a:solidFill>
                <a:latin typeface="Trebuchet MS"/>
                <a:cs typeface="Trebuchet MS"/>
              </a:rPr>
              <a:t>W czasie </a:t>
            </a:r>
            <a:r>
              <a:rPr sz="2000" dirty="0" err="1" smtClean="0">
                <a:solidFill>
                  <a:srgbClr val="009999"/>
                </a:solidFill>
                <a:latin typeface="Trebuchet MS"/>
                <a:cs typeface="Trebuchet MS"/>
              </a:rPr>
              <a:t>realizacji</a:t>
            </a:r>
            <a:r>
              <a:rPr sz="2000" spc="240" dirty="0" smtClean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projektu</a:t>
            </a:r>
            <a:r>
              <a:rPr sz="2000" spc="240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podmiot</a:t>
            </a:r>
            <a:r>
              <a:rPr sz="2000" spc="250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realizujący</a:t>
            </a:r>
            <a:r>
              <a:rPr sz="2000" spc="250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009999"/>
                </a:solidFill>
                <a:latin typeface="Trebuchet MS"/>
                <a:cs typeface="Trebuchet MS"/>
              </a:rPr>
              <a:t>jest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zobowiązany</a:t>
            </a:r>
            <a:r>
              <a:rPr sz="2000" spc="-5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do</a:t>
            </a:r>
            <a:r>
              <a:rPr sz="2000" spc="-15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uzgodnienia</a:t>
            </a:r>
            <a:r>
              <a:rPr sz="2000" spc="-15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z</a:t>
            </a:r>
            <a:r>
              <a:rPr sz="2000" spc="-5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kierownikiem</a:t>
            </a:r>
            <a:r>
              <a:rPr sz="2000" spc="-10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projektu</a:t>
            </a:r>
            <a:r>
              <a:rPr sz="2000" spc="-10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zagospodarowania</a:t>
            </a:r>
            <a:r>
              <a:rPr sz="2000" spc="-10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009999"/>
                </a:solidFill>
                <a:latin typeface="Trebuchet MS"/>
                <a:cs typeface="Trebuchet MS"/>
              </a:rPr>
              <a:t>co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najmniej</a:t>
            </a:r>
            <a:r>
              <a:rPr sz="2000" spc="-40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25%</a:t>
            </a:r>
            <a:r>
              <a:rPr sz="2000" spc="-40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wartości</a:t>
            </a:r>
            <a:r>
              <a:rPr sz="2000" spc="-45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09999"/>
                </a:solidFill>
                <a:latin typeface="Trebuchet MS"/>
                <a:cs typeface="Trebuchet MS"/>
              </a:rPr>
              <a:t>kosztów</a:t>
            </a:r>
            <a:r>
              <a:rPr sz="2000" spc="-50" dirty="0">
                <a:solidFill>
                  <a:srgbClr val="009999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009999"/>
                </a:solidFill>
                <a:latin typeface="Trebuchet MS"/>
                <a:cs typeface="Trebuchet MS"/>
              </a:rPr>
              <a:t>pośrednich.</a:t>
            </a:r>
            <a:endParaRPr sz="2000" dirty="0">
              <a:solidFill>
                <a:srgbClr val="009999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09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686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5460">
              <a:lnSpc>
                <a:spcPct val="100000"/>
              </a:lnSpc>
              <a:spcBef>
                <a:spcPts val="100"/>
              </a:spcBef>
            </a:pPr>
            <a:r>
              <a:rPr lang="pl-PL" sz="3200" dirty="0"/>
              <a:t>KOSZTY POŚREDNIE – DO 20%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1336" y="766064"/>
            <a:ext cx="10742930" cy="1359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4635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Trebuchet MS"/>
                <a:cs typeface="Trebuchet MS"/>
              </a:rPr>
              <a:t>koszty </a:t>
            </a:r>
            <a:r>
              <a:rPr lang="pl-PL" dirty="0" smtClean="0">
                <a:latin typeface="Trebuchet MS"/>
                <a:cs typeface="Trebuchet MS"/>
              </a:rPr>
              <a:t>wynagrodzeń personelu administracyjnego i finansowego</a:t>
            </a:r>
            <a:r>
              <a:rPr lang="pl-PL" dirty="0">
                <a:latin typeface="Trebuchet MS"/>
                <a:cs typeface="Trebuchet MS"/>
              </a:rPr>
              <a:t>, </a:t>
            </a:r>
            <a:r>
              <a:rPr lang="pl-PL" dirty="0" smtClean="0">
                <a:latin typeface="Trebuchet MS"/>
                <a:cs typeface="Trebuchet MS"/>
              </a:rPr>
              <a:t>remontów/dostosowania  </a:t>
            </a:r>
            <a:r>
              <a:rPr lang="pl-PL" dirty="0">
                <a:latin typeface="Trebuchet MS"/>
                <a:cs typeface="Trebuchet MS"/>
              </a:rPr>
              <a:t>pomieszczeń, </a:t>
            </a:r>
            <a:r>
              <a:rPr lang="pl-PL" dirty="0" smtClean="0">
                <a:latin typeface="Trebuchet MS"/>
                <a:cs typeface="Trebuchet MS"/>
              </a:rPr>
              <a:t>eksploatacji  </a:t>
            </a:r>
            <a:r>
              <a:rPr lang="pl-PL" dirty="0">
                <a:latin typeface="Trebuchet MS"/>
                <a:cs typeface="Trebuchet MS"/>
              </a:rPr>
              <a:t>powierzchni, </a:t>
            </a:r>
            <a:r>
              <a:rPr lang="pl-PL" dirty="0" smtClean="0">
                <a:latin typeface="Trebuchet MS"/>
                <a:cs typeface="Trebuchet MS"/>
              </a:rPr>
              <a:t>podatki od nieruchomości</a:t>
            </a:r>
            <a:r>
              <a:rPr lang="pl-PL" dirty="0">
                <a:latin typeface="Trebuchet MS"/>
                <a:cs typeface="Trebuchet MS"/>
              </a:rPr>
              <a:t>, media</a:t>
            </a:r>
          </a:p>
          <a:p>
            <a:pPr marL="355600" indent="-342900" algn="just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Trebuchet MS"/>
                <a:cs typeface="Trebuchet MS"/>
              </a:rPr>
              <a:t>koszty utrzymania czystości pomieszczeń, koszty </a:t>
            </a:r>
            <a:r>
              <a:rPr lang="pl-PL" dirty="0" smtClean="0">
                <a:latin typeface="Trebuchet MS"/>
                <a:cs typeface="Trebuchet MS"/>
              </a:rPr>
              <a:t>dozoru</a:t>
            </a:r>
            <a:endParaRPr lang="pl-PL" dirty="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spcBef>
                <a:spcPts val="795"/>
              </a:spcBef>
              <a:buFont typeface="Arial" panose="020B0604020202020204" pitchFamily="34" charset="0"/>
              <a:buChar char="•"/>
            </a:pPr>
            <a:r>
              <a:rPr lang="pl-PL" dirty="0">
                <a:latin typeface="Trebuchet MS"/>
                <a:cs typeface="Trebuchet MS"/>
              </a:rPr>
              <a:t>koszty ubezpieczeń </a:t>
            </a:r>
            <a:r>
              <a:rPr lang="pl-PL" dirty="0" smtClean="0">
                <a:latin typeface="Trebuchet MS"/>
                <a:cs typeface="Trebuchet MS"/>
              </a:rPr>
              <a:t>majątkowych</a:t>
            </a:r>
            <a:endParaRPr lang="pl-PL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4708174"/>
            <a:ext cx="10743565" cy="305917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4965" marR="5080">
              <a:lnSpc>
                <a:spcPts val="2280"/>
              </a:lnSpc>
              <a:spcBef>
                <a:spcPts val="375"/>
              </a:spcBef>
              <a:tabLst>
                <a:tab pos="1310640" algn="l"/>
                <a:tab pos="2888615" algn="l"/>
                <a:tab pos="4638040" algn="l"/>
                <a:tab pos="6283325" algn="l"/>
                <a:tab pos="7915275" algn="l"/>
                <a:tab pos="9046845" algn="l"/>
                <a:tab pos="9476740" algn="l"/>
              </a:tabLst>
            </a:pP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endParaRPr dirty="0" smtClean="0">
              <a:latin typeface="Trebuchet MS"/>
              <a:cs typeface="Trebuchet MS"/>
            </a:endParaRPr>
          </a:p>
          <a:p>
            <a:pPr marL="812800" lvl="1" indent="-342900"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koszty</a:t>
            </a:r>
            <a:r>
              <a:rPr spc="-5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subskrypcji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pc="-4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prenumerat</a:t>
            </a:r>
            <a:r>
              <a:rPr spc="-4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(z</a:t>
            </a:r>
            <a:r>
              <a:rPr spc="-5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wyjątkiem</a:t>
            </a:r>
            <a:r>
              <a:rPr spc="-6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kosztów</a:t>
            </a:r>
            <a:r>
              <a:rPr spc="-5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danych</a:t>
            </a:r>
            <a:r>
              <a:rPr spc="-4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spc="-5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dostępu</a:t>
            </a:r>
            <a:r>
              <a:rPr spc="-5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do</a:t>
            </a:r>
            <a:r>
              <a:rPr spc="-5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danych</a:t>
            </a:r>
            <a:r>
              <a:rPr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dirty="0" smtClean="0">
              <a:latin typeface="Trebuchet MS"/>
              <a:cs typeface="Trebuchet MS"/>
            </a:endParaRPr>
          </a:p>
          <a:p>
            <a:pPr marL="812800" lvl="1" indent="-342900"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składki</a:t>
            </a:r>
            <a:r>
              <a:rPr spc="-5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członkowskie</a:t>
            </a:r>
            <a:r>
              <a:rPr spc="-5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od</a:t>
            </a:r>
            <a:r>
              <a:rPr spc="-5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osób</a:t>
            </a:r>
            <a:r>
              <a:rPr spc="-5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fizycznych</a:t>
            </a:r>
            <a:r>
              <a:rPr spc="-5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w</a:t>
            </a:r>
            <a:r>
              <a:rPr spc="-6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organizacjach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pc="-5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err="1" smtClean="0">
                <a:solidFill>
                  <a:srgbClr val="404040"/>
                </a:solidFill>
                <a:latin typeface="Trebuchet MS"/>
                <a:cs typeface="Trebuchet MS"/>
              </a:rPr>
              <a:t>stowarzyszeniach</a:t>
            </a:r>
            <a:r>
              <a:rPr spc="-5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2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itp</a:t>
            </a:r>
            <a:r>
              <a:rPr spc="-20" dirty="0" smtClean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dirty="0" smtClean="0">
              <a:latin typeface="Trebuchet MS"/>
              <a:cs typeface="Trebuchet MS"/>
            </a:endParaRPr>
          </a:p>
          <a:p>
            <a:pPr marL="812800" lvl="1" indent="-342900"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b="1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koszty</a:t>
            </a:r>
            <a:r>
              <a:rPr b="1" spc="-6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1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procedur</a:t>
            </a:r>
            <a:r>
              <a:rPr b="1" spc="-6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1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związanych</a:t>
            </a:r>
            <a:r>
              <a:rPr b="1" spc="-5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1" dirty="0" smtClean="0">
                <a:solidFill>
                  <a:srgbClr val="404040"/>
                </a:solidFill>
                <a:latin typeface="Trebuchet MS"/>
                <a:cs typeface="Trebuchet MS"/>
              </a:rPr>
              <a:t>z</a:t>
            </a:r>
            <a:r>
              <a:rPr b="1" spc="-6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1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nadaniem</a:t>
            </a:r>
            <a:r>
              <a:rPr b="1" spc="-7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1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stopnia</a:t>
            </a:r>
            <a:r>
              <a:rPr b="1" dirty="0" smtClean="0">
                <a:solidFill>
                  <a:srgbClr val="404040"/>
                </a:solidFill>
                <a:latin typeface="Trebuchet MS"/>
                <a:cs typeface="Trebuchet MS"/>
              </a:rPr>
              <a:t>/</a:t>
            </a:r>
            <a:r>
              <a:rPr b="1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tytułu</a:t>
            </a:r>
            <a:r>
              <a:rPr b="1" spc="-6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b="1"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naukowego</a:t>
            </a:r>
            <a:endParaRPr lang="pl-PL" b="1" spc="-10" dirty="0" smtClean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812800" lvl="1" indent="-342900"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endParaRPr lang="pl-PL" b="1" spc="-1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812800" lvl="1" indent="-342900"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pl-PL" dirty="0">
                <a:latin typeface="Trebuchet MS"/>
                <a:cs typeface="Trebuchet MS"/>
              </a:rPr>
              <a:t>koszty opłat publikacyjnych (tzw. </a:t>
            </a:r>
            <a:r>
              <a:rPr lang="pl-PL" dirty="0" err="1">
                <a:latin typeface="Trebuchet MS"/>
                <a:cs typeface="Trebuchet MS"/>
              </a:rPr>
              <a:t>Article</a:t>
            </a:r>
            <a:r>
              <a:rPr lang="pl-PL" dirty="0">
                <a:latin typeface="Trebuchet MS"/>
                <a:cs typeface="Trebuchet MS"/>
              </a:rPr>
              <a:t> Processing </a:t>
            </a:r>
            <a:r>
              <a:rPr lang="pl-PL" dirty="0" err="1">
                <a:latin typeface="Trebuchet MS"/>
                <a:cs typeface="Trebuchet MS"/>
              </a:rPr>
              <a:t>Charges</a:t>
            </a:r>
            <a:r>
              <a:rPr lang="pl-PL" dirty="0">
                <a:latin typeface="Trebuchet MS"/>
                <a:cs typeface="Trebuchet MS"/>
              </a:rPr>
              <a:t>), koszty wydania publikacji, w tym monografii (np. koszty redakcyjne, edytorskie, odbitki, kolorowe ilustracje w wersji drukowanej, </a:t>
            </a:r>
            <a:r>
              <a:rPr lang="pl-PL" dirty="0" err="1">
                <a:latin typeface="Trebuchet MS"/>
                <a:cs typeface="Trebuchet MS"/>
              </a:rPr>
              <a:t>submission</a:t>
            </a:r>
            <a:r>
              <a:rPr lang="pl-PL" dirty="0">
                <a:latin typeface="Trebuchet MS"/>
                <a:cs typeface="Trebuchet MS"/>
              </a:rPr>
              <a:t> </a:t>
            </a:r>
            <a:r>
              <a:rPr lang="pl-PL" dirty="0" err="1">
                <a:latin typeface="Trebuchet MS"/>
                <a:cs typeface="Trebuchet MS"/>
              </a:rPr>
              <a:t>fees</a:t>
            </a:r>
            <a:r>
              <a:rPr lang="pl-PL" dirty="0">
                <a:latin typeface="Trebuchet MS"/>
                <a:cs typeface="Trebuchet MS"/>
              </a:rPr>
              <a:t>, koszty druku) lub koszty udostępniania danych badawczych w otwartym dostępie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21336" y="2246442"/>
            <a:ext cx="102794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rebuchet MS"/>
                <a:cs typeface="Trebuchet MS"/>
              </a:rPr>
              <a:t>opłaty manipulacyjne, administracyjne, koszty bankowe (w tym związane z pozyskaniem zgód </a:t>
            </a:r>
            <a:r>
              <a:rPr lang="pl-PL" dirty="0" smtClean="0">
                <a:latin typeface="Trebuchet MS"/>
                <a:cs typeface="Trebuchet MS"/>
              </a:rPr>
              <a:t>komisji</a:t>
            </a:r>
            <a:endParaRPr lang="pl-PL" dirty="0">
              <a:latin typeface="Trebuchet MS"/>
              <a:cs typeface="Trebuchet M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921336" y="2993007"/>
            <a:ext cx="694731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Trebuchet MS"/>
                <a:cs typeface="Trebuchet MS"/>
              </a:rPr>
              <a:t>koszty audytu </a:t>
            </a:r>
            <a:r>
              <a:rPr lang="pl-PL" dirty="0" smtClean="0">
                <a:latin typeface="Trebuchet MS"/>
                <a:cs typeface="Trebuchet MS"/>
              </a:rPr>
              <a:t>zewnętrznego</a:t>
            </a:r>
            <a:endParaRPr lang="pl-PL" dirty="0">
              <a:latin typeface="Trebuchet MS"/>
              <a:cs typeface="Trebuchet MS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21336" y="3481258"/>
            <a:ext cx="942582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dk1"/>
                </a:solidFill>
                <a:latin typeface="Trebuchet MS"/>
                <a:cs typeface="Trebuchet MS"/>
              </a:rPr>
              <a:t>koszty organizacji konferencji, warsztatów, seminariów, spotkań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77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686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5460">
              <a:lnSpc>
                <a:spcPct val="100000"/>
              </a:lnSpc>
              <a:spcBef>
                <a:spcPts val="100"/>
              </a:spcBef>
            </a:pPr>
            <a:r>
              <a:rPr lang="pl-PL" sz="3200" dirty="0"/>
              <a:t>KOSZTY POŚREDNIE – DO 20%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69976"/>
              </p:ext>
            </p:extLst>
          </p:nvPr>
        </p:nvGraphicFramePr>
        <p:xfrm>
          <a:off x="576178" y="671538"/>
          <a:ext cx="10962105" cy="6192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962105">
                  <a:extLst>
                    <a:ext uri="{9D8B030D-6E8A-4147-A177-3AD203B41FA5}">
                      <a16:colId xmlns:a16="http://schemas.microsoft.com/office/drawing/2014/main" val="1588244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55600" indent="-342900" algn="just">
                        <a:lnSpc>
                          <a:spcPct val="150000"/>
                        </a:lnSpc>
                        <a:spcBef>
                          <a:spcPts val="79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koszty wynagrodzeń personelu administracyjnego i finansowego</a:t>
                      </a:r>
                      <a:r>
                        <a:rPr lang="pl-PL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remontów/dostosowania  pomieszczeń, eksploatacji  powierzchni, podatki od nieruchomości, media</a:t>
                      </a:r>
                    </a:p>
                    <a:p>
                      <a:pPr marL="355600" indent="-342900" algn="just">
                        <a:lnSpc>
                          <a:spcPct val="150000"/>
                        </a:lnSpc>
                        <a:spcBef>
                          <a:spcPts val="79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koszty utrzymania czystości pomieszczeń, koszty dozoru</a:t>
                      </a:r>
                    </a:p>
                    <a:p>
                      <a:pPr marL="355600" indent="-342900" algn="just">
                        <a:lnSpc>
                          <a:spcPct val="150000"/>
                        </a:lnSpc>
                        <a:spcBef>
                          <a:spcPts val="79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l-PL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koszty ubezpieczeń majątkowych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733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opłaty manipulacyjne, administracyjne, koszty bankowe (w tym związane z pozyskaniem zgód komisji), koszty audytu zewnętrznego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79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koszty organizacji konferencji, warsztatów, seminariów, spotkań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41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984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79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54965" algn="l"/>
                        </a:tabLst>
                        <a:defRPr/>
                      </a:pPr>
                      <a:r>
                        <a:rPr lang="pl-PL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koszty subskrypcji, prenumerat 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(z wyjątkiem kosztów danych i dostępu do danych)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4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98450" lvl="0" indent="-285750" algn="l" defTabSz="914400" rtl="0" eaLnBrk="1" latinLnBrk="0" hangingPunct="1">
                        <a:lnSpc>
                          <a:spcPct val="150000"/>
                        </a:lnSpc>
                        <a:spcBef>
                          <a:spcPts val="795"/>
                        </a:spcBef>
                        <a:buFont typeface="Arial" panose="020B0604020202020204" pitchFamily="34" charset="0"/>
                        <a:buChar char="•"/>
                        <a:tabLst>
                          <a:tab pos="354965" algn="l"/>
                        </a:tabLst>
                      </a:pPr>
                      <a:r>
                        <a:rPr lang="pl-PL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składki członkowskie od osób fizycznych w organizacjach, stowarzyszeniach itp.</a:t>
                      </a:r>
                      <a:endParaRPr lang="pl-PL" sz="18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24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98450" lvl="0" indent="-285750" algn="l">
                        <a:lnSpc>
                          <a:spcPct val="150000"/>
                        </a:lnSpc>
                        <a:spcBef>
                          <a:spcPts val="795"/>
                        </a:spcBef>
                        <a:buFont typeface="Arial" panose="020B0604020202020204" pitchFamily="34" charset="0"/>
                        <a:buChar char="•"/>
                        <a:tabLst>
                          <a:tab pos="354965" algn="l"/>
                        </a:tabLst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koszty procedur związanych z nadaniem stopnia/tytułu naukowego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055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koszty opłat publikacyjnych (tzw. </a:t>
                      </a:r>
                      <a:r>
                        <a:rPr lang="pl-PL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</a:t>
                      </a:r>
                      <a:r>
                        <a:rPr lang="pl-PL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Processing </a:t>
                      </a:r>
                      <a:r>
                        <a:rPr lang="pl-PL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Charges</a:t>
                      </a:r>
                      <a:r>
                        <a:rPr lang="pl-PL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koszty wydania publikacji</a:t>
                      </a:r>
                      <a:r>
                        <a:rPr lang="pl-PL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 tym monografii (np. </a:t>
                      </a:r>
                      <a:r>
                        <a:rPr lang="pl-PL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koszty redakcyjne, edytorskie, odbitki, kolorowe ilustracje w wersji drukowanej, </a:t>
                      </a:r>
                      <a:r>
                        <a:rPr lang="pl-PL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</a:t>
                      </a:r>
                      <a:r>
                        <a:rPr lang="pl-PL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fees</a:t>
                      </a:r>
                      <a:r>
                        <a:rPr lang="pl-PL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koszty druku</a:t>
                      </a:r>
                      <a:r>
                        <a:rPr lang="pl-PL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lub </a:t>
                      </a:r>
                      <a:r>
                        <a:rPr lang="pl-PL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koszty udostępniania danych badawczych w otwartym dostępie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185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4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338396"/>
            <a:ext cx="2102091" cy="19519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89938"/>
            <a:ext cx="2247900" cy="1972433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15900" y="606528"/>
          <a:ext cx="11861800" cy="625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94000" y="106754"/>
            <a:ext cx="7200900" cy="36636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Opus </a:t>
            </a:r>
            <a:r>
              <a:rPr lang="pl-PL" dirty="0" err="1" smtClean="0"/>
              <a:t>Weave</a:t>
            </a:r>
            <a:r>
              <a:rPr lang="pl-PL" dirty="0" smtClean="0"/>
              <a:t> LAP </a:t>
            </a:r>
            <a:r>
              <a:rPr lang="pl-PL" dirty="0"/>
              <a:t>a</a:t>
            </a:r>
            <a:r>
              <a:rPr lang="pl-PL" dirty="0" smtClean="0"/>
              <a:t> </a:t>
            </a:r>
            <a:r>
              <a:rPr lang="pl-PL" dirty="0" err="1" smtClean="0"/>
              <a:t>Weave</a:t>
            </a:r>
            <a:r>
              <a:rPr lang="pl-PL" dirty="0" smtClean="0"/>
              <a:t> unisono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877299" y="1881206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019806" y="5511800"/>
            <a:ext cx="309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DWA RÓŻNE KONKURSY,</a:t>
            </a:r>
            <a:br>
              <a:rPr lang="pl-PL" b="1" dirty="0" smtClean="0">
                <a:solidFill>
                  <a:srgbClr val="C00000"/>
                </a:solidFill>
              </a:rPr>
            </a:br>
            <a:r>
              <a:rPr lang="pl-PL" b="1" dirty="0" smtClean="0">
                <a:solidFill>
                  <a:srgbClr val="C00000"/>
                </a:solidFill>
              </a:rPr>
              <a:t>ta sama procedura (LAP)</a:t>
            </a:r>
            <a:endParaRPr lang="pl-P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12167" y="975504"/>
            <a:ext cx="13068300" cy="54290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238500" marR="5080" indent="-3225800">
              <a:lnSpc>
                <a:spcPts val="3790"/>
              </a:lnSpc>
              <a:spcBef>
                <a:spcPts val="665"/>
              </a:spcBef>
            </a:pPr>
            <a:r>
              <a:rPr lang="pl-PL" sz="2800" cap="none" dirty="0" smtClean="0">
                <a:solidFill>
                  <a:srgbClr val="C00000"/>
                </a:solidFill>
              </a:rPr>
              <a:t>Ważne informacje do kosztorysu w zakładkach na WWW NCN!</a:t>
            </a:r>
            <a:endParaRPr lang="pl-PL" sz="2800" cap="none" dirty="0">
              <a:solidFill>
                <a:srgbClr val="C00000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6321983" y="1970277"/>
            <a:ext cx="2654300" cy="3830795"/>
            <a:chOff x="3215754" y="1970277"/>
            <a:chExt cx="2654300" cy="3830795"/>
          </a:xfrm>
        </p:grpSpPr>
        <p:grpSp>
          <p:nvGrpSpPr>
            <p:cNvPr id="5" name="object 5"/>
            <p:cNvGrpSpPr/>
            <p:nvPr/>
          </p:nvGrpSpPr>
          <p:grpSpPr>
            <a:xfrm>
              <a:off x="3736454" y="1970277"/>
              <a:ext cx="1612900" cy="1612900"/>
              <a:chOff x="3736454" y="1970277"/>
              <a:chExt cx="1612900" cy="16129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" name="object 6"/>
              <p:cNvSpPr/>
              <p:nvPr/>
            </p:nvSpPr>
            <p:spPr>
              <a:xfrm>
                <a:off x="3736454" y="1970277"/>
                <a:ext cx="1612900" cy="161290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1612900">
                    <a:moveTo>
                      <a:pt x="806335" y="0"/>
                    </a:moveTo>
                    <a:lnTo>
                      <a:pt x="758957" y="1368"/>
                    </a:lnTo>
                    <a:lnTo>
                      <a:pt x="712300" y="5425"/>
                    </a:lnTo>
                    <a:lnTo>
                      <a:pt x="666439" y="12092"/>
                    </a:lnTo>
                    <a:lnTo>
                      <a:pt x="621450" y="21296"/>
                    </a:lnTo>
                    <a:lnTo>
                      <a:pt x="577409" y="32960"/>
                    </a:lnTo>
                    <a:lnTo>
                      <a:pt x="534392" y="47009"/>
                    </a:lnTo>
                    <a:lnTo>
                      <a:pt x="492474" y="63368"/>
                    </a:lnTo>
                    <a:lnTo>
                      <a:pt x="451730" y="81959"/>
                    </a:lnTo>
                    <a:lnTo>
                      <a:pt x="412236" y="102709"/>
                    </a:lnTo>
                    <a:lnTo>
                      <a:pt x="374069" y="125540"/>
                    </a:lnTo>
                    <a:lnTo>
                      <a:pt x="337303" y="150379"/>
                    </a:lnTo>
                    <a:lnTo>
                      <a:pt x="302014" y="177148"/>
                    </a:lnTo>
                    <a:lnTo>
                      <a:pt x="268278" y="205772"/>
                    </a:lnTo>
                    <a:lnTo>
                      <a:pt x="236170" y="236177"/>
                    </a:lnTo>
                    <a:lnTo>
                      <a:pt x="205767" y="268285"/>
                    </a:lnTo>
                    <a:lnTo>
                      <a:pt x="177143" y="302022"/>
                    </a:lnTo>
                    <a:lnTo>
                      <a:pt x="150374" y="337311"/>
                    </a:lnTo>
                    <a:lnTo>
                      <a:pt x="125537" y="374078"/>
                    </a:lnTo>
                    <a:lnTo>
                      <a:pt x="102706" y="412246"/>
                    </a:lnTo>
                    <a:lnTo>
                      <a:pt x="81957" y="451740"/>
                    </a:lnTo>
                    <a:lnTo>
                      <a:pt x="63366" y="492484"/>
                    </a:lnTo>
                    <a:lnTo>
                      <a:pt x="47008" y="534403"/>
                    </a:lnTo>
                    <a:lnTo>
                      <a:pt x="32959" y="577421"/>
                    </a:lnTo>
                    <a:lnTo>
                      <a:pt x="21295" y="621462"/>
                    </a:lnTo>
                    <a:lnTo>
                      <a:pt x="12092" y="666451"/>
                    </a:lnTo>
                    <a:lnTo>
                      <a:pt x="5424" y="712312"/>
                    </a:lnTo>
                    <a:lnTo>
                      <a:pt x="1368" y="758970"/>
                    </a:lnTo>
                    <a:lnTo>
                      <a:pt x="0" y="806348"/>
                    </a:lnTo>
                    <a:lnTo>
                      <a:pt x="1368" y="853727"/>
                    </a:lnTo>
                    <a:lnTo>
                      <a:pt x="5424" y="900386"/>
                    </a:lnTo>
                    <a:lnTo>
                      <a:pt x="12092" y="946248"/>
                    </a:lnTo>
                    <a:lnTo>
                      <a:pt x="21295" y="991238"/>
                    </a:lnTo>
                    <a:lnTo>
                      <a:pt x="32959" y="1035279"/>
                    </a:lnTo>
                    <a:lnTo>
                      <a:pt x="47008" y="1078298"/>
                    </a:lnTo>
                    <a:lnTo>
                      <a:pt x="63366" y="1120217"/>
                    </a:lnTo>
                    <a:lnTo>
                      <a:pt x="81957" y="1160961"/>
                    </a:lnTo>
                    <a:lnTo>
                      <a:pt x="102706" y="1200455"/>
                    </a:lnTo>
                    <a:lnTo>
                      <a:pt x="125537" y="1238624"/>
                    </a:lnTo>
                    <a:lnTo>
                      <a:pt x="150374" y="1275390"/>
                    </a:lnTo>
                    <a:lnTo>
                      <a:pt x="177143" y="1310679"/>
                    </a:lnTo>
                    <a:lnTo>
                      <a:pt x="205767" y="1344416"/>
                    </a:lnTo>
                    <a:lnTo>
                      <a:pt x="236170" y="1376524"/>
                    </a:lnTo>
                    <a:lnTo>
                      <a:pt x="268278" y="1406928"/>
                    </a:lnTo>
                    <a:lnTo>
                      <a:pt x="302014" y="1435552"/>
                    </a:lnTo>
                    <a:lnTo>
                      <a:pt x="337303" y="1462321"/>
                    </a:lnTo>
                    <a:lnTo>
                      <a:pt x="374069" y="1487159"/>
                    </a:lnTo>
                    <a:lnTo>
                      <a:pt x="412236" y="1509990"/>
                    </a:lnTo>
                    <a:lnTo>
                      <a:pt x="451730" y="1530739"/>
                    </a:lnTo>
                    <a:lnTo>
                      <a:pt x="492474" y="1549330"/>
                    </a:lnTo>
                    <a:lnTo>
                      <a:pt x="534392" y="1565688"/>
                    </a:lnTo>
                    <a:lnTo>
                      <a:pt x="577409" y="1579736"/>
                    </a:lnTo>
                    <a:lnTo>
                      <a:pt x="621450" y="1591400"/>
                    </a:lnTo>
                    <a:lnTo>
                      <a:pt x="666439" y="1600604"/>
                    </a:lnTo>
                    <a:lnTo>
                      <a:pt x="712300" y="1607271"/>
                    </a:lnTo>
                    <a:lnTo>
                      <a:pt x="758957" y="1611327"/>
                    </a:lnTo>
                    <a:lnTo>
                      <a:pt x="806335" y="1612696"/>
                    </a:lnTo>
                    <a:lnTo>
                      <a:pt x="853715" y="1611327"/>
                    </a:lnTo>
                    <a:lnTo>
                      <a:pt x="900373" y="1607271"/>
                    </a:lnTo>
                    <a:lnTo>
                      <a:pt x="946235" y="1600604"/>
                    </a:lnTo>
                    <a:lnTo>
                      <a:pt x="991225" y="1591400"/>
                    </a:lnTo>
                    <a:lnTo>
                      <a:pt x="1035267" y="1579736"/>
                    </a:lnTo>
                    <a:lnTo>
                      <a:pt x="1078285" y="1565688"/>
                    </a:lnTo>
                    <a:lnTo>
                      <a:pt x="1120204" y="1549330"/>
                    </a:lnTo>
                    <a:lnTo>
                      <a:pt x="1160949" y="1530739"/>
                    </a:lnTo>
                    <a:lnTo>
                      <a:pt x="1200443" y="1509990"/>
                    </a:lnTo>
                    <a:lnTo>
                      <a:pt x="1238611" y="1487159"/>
                    </a:lnTo>
                    <a:lnTo>
                      <a:pt x="1275377" y="1462321"/>
                    </a:lnTo>
                    <a:lnTo>
                      <a:pt x="1310667" y="1435552"/>
                    </a:lnTo>
                    <a:lnTo>
                      <a:pt x="1344403" y="1406928"/>
                    </a:lnTo>
                    <a:lnTo>
                      <a:pt x="1376511" y="1376524"/>
                    </a:lnTo>
                    <a:lnTo>
                      <a:pt x="1406915" y="1344416"/>
                    </a:lnTo>
                    <a:lnTo>
                      <a:pt x="1435539" y="1310679"/>
                    </a:lnTo>
                    <a:lnTo>
                      <a:pt x="1462308" y="1275390"/>
                    </a:lnTo>
                    <a:lnTo>
                      <a:pt x="1487146" y="1238624"/>
                    </a:lnTo>
                    <a:lnTo>
                      <a:pt x="1509977" y="1200455"/>
                    </a:lnTo>
                    <a:lnTo>
                      <a:pt x="1530726" y="1160961"/>
                    </a:lnTo>
                    <a:lnTo>
                      <a:pt x="1549317" y="1120217"/>
                    </a:lnTo>
                    <a:lnTo>
                      <a:pt x="1565675" y="1078298"/>
                    </a:lnTo>
                    <a:lnTo>
                      <a:pt x="1579724" y="1035279"/>
                    </a:lnTo>
                    <a:lnTo>
                      <a:pt x="1591388" y="991238"/>
                    </a:lnTo>
                    <a:lnTo>
                      <a:pt x="1600591" y="946248"/>
                    </a:lnTo>
                    <a:lnTo>
                      <a:pt x="1607259" y="900386"/>
                    </a:lnTo>
                    <a:lnTo>
                      <a:pt x="1611315" y="853727"/>
                    </a:lnTo>
                    <a:lnTo>
                      <a:pt x="1612684" y="806348"/>
                    </a:lnTo>
                    <a:lnTo>
                      <a:pt x="1611315" y="758970"/>
                    </a:lnTo>
                    <a:lnTo>
                      <a:pt x="1607259" y="712312"/>
                    </a:lnTo>
                    <a:lnTo>
                      <a:pt x="1600591" y="666451"/>
                    </a:lnTo>
                    <a:lnTo>
                      <a:pt x="1591388" y="621462"/>
                    </a:lnTo>
                    <a:lnTo>
                      <a:pt x="1579724" y="577421"/>
                    </a:lnTo>
                    <a:lnTo>
                      <a:pt x="1565675" y="534403"/>
                    </a:lnTo>
                    <a:lnTo>
                      <a:pt x="1549317" y="492484"/>
                    </a:lnTo>
                    <a:lnTo>
                      <a:pt x="1530726" y="451740"/>
                    </a:lnTo>
                    <a:lnTo>
                      <a:pt x="1509977" y="412246"/>
                    </a:lnTo>
                    <a:lnTo>
                      <a:pt x="1487146" y="374078"/>
                    </a:lnTo>
                    <a:lnTo>
                      <a:pt x="1462308" y="337311"/>
                    </a:lnTo>
                    <a:lnTo>
                      <a:pt x="1435539" y="302022"/>
                    </a:lnTo>
                    <a:lnTo>
                      <a:pt x="1406915" y="268285"/>
                    </a:lnTo>
                    <a:lnTo>
                      <a:pt x="1376511" y="236177"/>
                    </a:lnTo>
                    <a:lnTo>
                      <a:pt x="1344403" y="205772"/>
                    </a:lnTo>
                    <a:lnTo>
                      <a:pt x="1310667" y="177148"/>
                    </a:lnTo>
                    <a:lnTo>
                      <a:pt x="1275377" y="150379"/>
                    </a:lnTo>
                    <a:lnTo>
                      <a:pt x="1238611" y="125540"/>
                    </a:lnTo>
                    <a:lnTo>
                      <a:pt x="1200443" y="102709"/>
                    </a:lnTo>
                    <a:lnTo>
                      <a:pt x="1160949" y="81959"/>
                    </a:lnTo>
                    <a:lnTo>
                      <a:pt x="1120204" y="63368"/>
                    </a:lnTo>
                    <a:lnTo>
                      <a:pt x="1078285" y="47009"/>
                    </a:lnTo>
                    <a:lnTo>
                      <a:pt x="1035267" y="32960"/>
                    </a:lnTo>
                    <a:lnTo>
                      <a:pt x="991225" y="21296"/>
                    </a:lnTo>
                    <a:lnTo>
                      <a:pt x="946235" y="12092"/>
                    </a:lnTo>
                    <a:lnTo>
                      <a:pt x="900373" y="5425"/>
                    </a:lnTo>
                    <a:lnTo>
                      <a:pt x="853715" y="1368"/>
                    </a:lnTo>
                    <a:lnTo>
                      <a:pt x="80633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7" name="object 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078224" y="2313431"/>
                <a:ext cx="929639" cy="926591"/>
              </a:xfrm>
              <a:prstGeom prst="rect">
                <a:avLst/>
              </a:prstGeom>
              <a:grpFill/>
            </p:spPr>
          </p:pic>
        </p:grpSp>
        <p:sp>
          <p:nvSpPr>
            <p:cNvPr id="8" name="object 8"/>
            <p:cNvSpPr txBox="1"/>
            <p:nvPr/>
          </p:nvSpPr>
          <p:spPr>
            <a:xfrm>
              <a:off x="3215754" y="3823992"/>
              <a:ext cx="2654300" cy="1977080"/>
            </a:xfrm>
            <a:prstGeom prst="rect">
              <a:avLst/>
            </a:prstGeom>
          </p:spPr>
          <p:txBody>
            <a:bodyPr vert="horz" wrap="square" lIns="0" tIns="48895" rIns="0" bIns="0" rtlCol="0">
              <a:spAutoFit/>
            </a:bodyPr>
            <a:lstStyle/>
            <a:p>
              <a:pPr marL="12700" marR="5080" algn="ctr">
                <a:lnSpc>
                  <a:spcPct val="86700"/>
                </a:lnSpc>
                <a:spcBef>
                  <a:spcPts val="385"/>
                </a:spcBef>
              </a:pPr>
              <a:r>
                <a:rPr sz="1800" spc="-10" dirty="0">
                  <a:latin typeface="Trebuchet MS"/>
                  <a:cs typeface="Trebuchet MS"/>
                </a:rPr>
                <a:t>REGULAMIN PRZYZNAWANIA STYPENDIÓW: </a:t>
              </a:r>
              <a:r>
                <a:rPr lang="pl-PL" sz="1800" spc="-10" dirty="0" smtClean="0">
                  <a:latin typeface="Trebuchet MS"/>
                  <a:cs typeface="Trebuchet MS"/>
                </a:rPr>
                <a:t/>
              </a:r>
              <a:br>
                <a:rPr lang="pl-PL" sz="1800" spc="-10" dirty="0" smtClean="0">
                  <a:latin typeface="Trebuchet MS"/>
                  <a:cs typeface="Trebuchet MS"/>
                </a:rPr>
              </a:br>
              <a:r>
                <a:rPr lang="pl-PL" spc="-10" dirty="0">
                  <a:solidFill>
                    <a:srgbClr val="C00000"/>
                  </a:solidFill>
                  <a:latin typeface="Trebuchet MS"/>
                  <a:cs typeface="Trebuchet MS"/>
                </a:rPr>
                <a:t>https://www.ncn.gov.pl/sites/default/files/pliki/uchwaly-rady/2024/uchwala25_2024-zal1.pdf</a:t>
              </a:r>
              <a:endParaRPr sz="1800" dirty="0">
                <a:solidFill>
                  <a:srgbClr val="C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2926079" y="1970277"/>
            <a:ext cx="2654300" cy="3546582"/>
            <a:chOff x="6321983" y="1970277"/>
            <a:chExt cx="2654300" cy="3546582"/>
          </a:xfrm>
        </p:grpSpPr>
        <p:grpSp>
          <p:nvGrpSpPr>
            <p:cNvPr id="9" name="object 9"/>
            <p:cNvGrpSpPr/>
            <p:nvPr/>
          </p:nvGrpSpPr>
          <p:grpSpPr>
            <a:xfrm>
              <a:off x="6842861" y="1970277"/>
              <a:ext cx="1612900" cy="1612900"/>
              <a:chOff x="6842861" y="1970277"/>
              <a:chExt cx="1612900" cy="16129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" name="object 10"/>
              <p:cNvSpPr/>
              <p:nvPr/>
            </p:nvSpPr>
            <p:spPr>
              <a:xfrm>
                <a:off x="6842861" y="1970277"/>
                <a:ext cx="1612900" cy="161290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1612900">
                    <a:moveTo>
                      <a:pt x="806335" y="0"/>
                    </a:moveTo>
                    <a:lnTo>
                      <a:pt x="758957" y="1368"/>
                    </a:lnTo>
                    <a:lnTo>
                      <a:pt x="712300" y="5425"/>
                    </a:lnTo>
                    <a:lnTo>
                      <a:pt x="666439" y="12092"/>
                    </a:lnTo>
                    <a:lnTo>
                      <a:pt x="621450" y="21296"/>
                    </a:lnTo>
                    <a:lnTo>
                      <a:pt x="577409" y="32960"/>
                    </a:lnTo>
                    <a:lnTo>
                      <a:pt x="534392" y="47009"/>
                    </a:lnTo>
                    <a:lnTo>
                      <a:pt x="492474" y="63368"/>
                    </a:lnTo>
                    <a:lnTo>
                      <a:pt x="451730" y="81959"/>
                    </a:lnTo>
                    <a:lnTo>
                      <a:pt x="412236" y="102709"/>
                    </a:lnTo>
                    <a:lnTo>
                      <a:pt x="374069" y="125540"/>
                    </a:lnTo>
                    <a:lnTo>
                      <a:pt x="337303" y="150379"/>
                    </a:lnTo>
                    <a:lnTo>
                      <a:pt x="302014" y="177148"/>
                    </a:lnTo>
                    <a:lnTo>
                      <a:pt x="268278" y="205772"/>
                    </a:lnTo>
                    <a:lnTo>
                      <a:pt x="236170" y="236177"/>
                    </a:lnTo>
                    <a:lnTo>
                      <a:pt x="205767" y="268285"/>
                    </a:lnTo>
                    <a:lnTo>
                      <a:pt x="177143" y="302022"/>
                    </a:lnTo>
                    <a:lnTo>
                      <a:pt x="150374" y="337311"/>
                    </a:lnTo>
                    <a:lnTo>
                      <a:pt x="125537" y="374078"/>
                    </a:lnTo>
                    <a:lnTo>
                      <a:pt x="102706" y="412246"/>
                    </a:lnTo>
                    <a:lnTo>
                      <a:pt x="81957" y="451740"/>
                    </a:lnTo>
                    <a:lnTo>
                      <a:pt x="63366" y="492484"/>
                    </a:lnTo>
                    <a:lnTo>
                      <a:pt x="47008" y="534403"/>
                    </a:lnTo>
                    <a:lnTo>
                      <a:pt x="32959" y="577421"/>
                    </a:lnTo>
                    <a:lnTo>
                      <a:pt x="21295" y="621462"/>
                    </a:lnTo>
                    <a:lnTo>
                      <a:pt x="12092" y="666451"/>
                    </a:lnTo>
                    <a:lnTo>
                      <a:pt x="5424" y="712312"/>
                    </a:lnTo>
                    <a:lnTo>
                      <a:pt x="1368" y="758970"/>
                    </a:lnTo>
                    <a:lnTo>
                      <a:pt x="0" y="806348"/>
                    </a:lnTo>
                    <a:lnTo>
                      <a:pt x="1368" y="853727"/>
                    </a:lnTo>
                    <a:lnTo>
                      <a:pt x="5424" y="900386"/>
                    </a:lnTo>
                    <a:lnTo>
                      <a:pt x="12092" y="946248"/>
                    </a:lnTo>
                    <a:lnTo>
                      <a:pt x="21295" y="991238"/>
                    </a:lnTo>
                    <a:lnTo>
                      <a:pt x="32959" y="1035279"/>
                    </a:lnTo>
                    <a:lnTo>
                      <a:pt x="47008" y="1078298"/>
                    </a:lnTo>
                    <a:lnTo>
                      <a:pt x="63366" y="1120217"/>
                    </a:lnTo>
                    <a:lnTo>
                      <a:pt x="81957" y="1160961"/>
                    </a:lnTo>
                    <a:lnTo>
                      <a:pt x="102706" y="1200455"/>
                    </a:lnTo>
                    <a:lnTo>
                      <a:pt x="125537" y="1238624"/>
                    </a:lnTo>
                    <a:lnTo>
                      <a:pt x="150374" y="1275390"/>
                    </a:lnTo>
                    <a:lnTo>
                      <a:pt x="177143" y="1310679"/>
                    </a:lnTo>
                    <a:lnTo>
                      <a:pt x="205767" y="1344416"/>
                    </a:lnTo>
                    <a:lnTo>
                      <a:pt x="236170" y="1376524"/>
                    </a:lnTo>
                    <a:lnTo>
                      <a:pt x="268278" y="1406928"/>
                    </a:lnTo>
                    <a:lnTo>
                      <a:pt x="302014" y="1435552"/>
                    </a:lnTo>
                    <a:lnTo>
                      <a:pt x="337303" y="1462321"/>
                    </a:lnTo>
                    <a:lnTo>
                      <a:pt x="374069" y="1487159"/>
                    </a:lnTo>
                    <a:lnTo>
                      <a:pt x="412236" y="1509990"/>
                    </a:lnTo>
                    <a:lnTo>
                      <a:pt x="451730" y="1530739"/>
                    </a:lnTo>
                    <a:lnTo>
                      <a:pt x="492474" y="1549330"/>
                    </a:lnTo>
                    <a:lnTo>
                      <a:pt x="534392" y="1565688"/>
                    </a:lnTo>
                    <a:lnTo>
                      <a:pt x="577409" y="1579736"/>
                    </a:lnTo>
                    <a:lnTo>
                      <a:pt x="621450" y="1591400"/>
                    </a:lnTo>
                    <a:lnTo>
                      <a:pt x="666439" y="1600604"/>
                    </a:lnTo>
                    <a:lnTo>
                      <a:pt x="712300" y="1607271"/>
                    </a:lnTo>
                    <a:lnTo>
                      <a:pt x="758957" y="1611327"/>
                    </a:lnTo>
                    <a:lnTo>
                      <a:pt x="806335" y="1612696"/>
                    </a:lnTo>
                    <a:lnTo>
                      <a:pt x="853715" y="1611327"/>
                    </a:lnTo>
                    <a:lnTo>
                      <a:pt x="900373" y="1607271"/>
                    </a:lnTo>
                    <a:lnTo>
                      <a:pt x="946235" y="1600604"/>
                    </a:lnTo>
                    <a:lnTo>
                      <a:pt x="991225" y="1591400"/>
                    </a:lnTo>
                    <a:lnTo>
                      <a:pt x="1035267" y="1579736"/>
                    </a:lnTo>
                    <a:lnTo>
                      <a:pt x="1078285" y="1565688"/>
                    </a:lnTo>
                    <a:lnTo>
                      <a:pt x="1120204" y="1549330"/>
                    </a:lnTo>
                    <a:lnTo>
                      <a:pt x="1160949" y="1530739"/>
                    </a:lnTo>
                    <a:lnTo>
                      <a:pt x="1200443" y="1509990"/>
                    </a:lnTo>
                    <a:lnTo>
                      <a:pt x="1238611" y="1487159"/>
                    </a:lnTo>
                    <a:lnTo>
                      <a:pt x="1275377" y="1462321"/>
                    </a:lnTo>
                    <a:lnTo>
                      <a:pt x="1310667" y="1435552"/>
                    </a:lnTo>
                    <a:lnTo>
                      <a:pt x="1344403" y="1406928"/>
                    </a:lnTo>
                    <a:lnTo>
                      <a:pt x="1376511" y="1376524"/>
                    </a:lnTo>
                    <a:lnTo>
                      <a:pt x="1406915" y="1344416"/>
                    </a:lnTo>
                    <a:lnTo>
                      <a:pt x="1435539" y="1310679"/>
                    </a:lnTo>
                    <a:lnTo>
                      <a:pt x="1462308" y="1275390"/>
                    </a:lnTo>
                    <a:lnTo>
                      <a:pt x="1487146" y="1238624"/>
                    </a:lnTo>
                    <a:lnTo>
                      <a:pt x="1509977" y="1200455"/>
                    </a:lnTo>
                    <a:lnTo>
                      <a:pt x="1530726" y="1160961"/>
                    </a:lnTo>
                    <a:lnTo>
                      <a:pt x="1549317" y="1120217"/>
                    </a:lnTo>
                    <a:lnTo>
                      <a:pt x="1565675" y="1078298"/>
                    </a:lnTo>
                    <a:lnTo>
                      <a:pt x="1579724" y="1035279"/>
                    </a:lnTo>
                    <a:lnTo>
                      <a:pt x="1591388" y="991238"/>
                    </a:lnTo>
                    <a:lnTo>
                      <a:pt x="1600591" y="946248"/>
                    </a:lnTo>
                    <a:lnTo>
                      <a:pt x="1607259" y="900386"/>
                    </a:lnTo>
                    <a:lnTo>
                      <a:pt x="1611315" y="853727"/>
                    </a:lnTo>
                    <a:lnTo>
                      <a:pt x="1612684" y="806348"/>
                    </a:lnTo>
                    <a:lnTo>
                      <a:pt x="1611315" y="758970"/>
                    </a:lnTo>
                    <a:lnTo>
                      <a:pt x="1607259" y="712312"/>
                    </a:lnTo>
                    <a:lnTo>
                      <a:pt x="1600591" y="666451"/>
                    </a:lnTo>
                    <a:lnTo>
                      <a:pt x="1591388" y="621462"/>
                    </a:lnTo>
                    <a:lnTo>
                      <a:pt x="1579724" y="577421"/>
                    </a:lnTo>
                    <a:lnTo>
                      <a:pt x="1565675" y="534403"/>
                    </a:lnTo>
                    <a:lnTo>
                      <a:pt x="1549317" y="492484"/>
                    </a:lnTo>
                    <a:lnTo>
                      <a:pt x="1530726" y="451740"/>
                    </a:lnTo>
                    <a:lnTo>
                      <a:pt x="1509977" y="412246"/>
                    </a:lnTo>
                    <a:lnTo>
                      <a:pt x="1487146" y="374078"/>
                    </a:lnTo>
                    <a:lnTo>
                      <a:pt x="1462308" y="337311"/>
                    </a:lnTo>
                    <a:lnTo>
                      <a:pt x="1435539" y="302022"/>
                    </a:lnTo>
                    <a:lnTo>
                      <a:pt x="1406915" y="268285"/>
                    </a:lnTo>
                    <a:lnTo>
                      <a:pt x="1376511" y="236177"/>
                    </a:lnTo>
                    <a:lnTo>
                      <a:pt x="1344403" y="205772"/>
                    </a:lnTo>
                    <a:lnTo>
                      <a:pt x="1310667" y="177148"/>
                    </a:lnTo>
                    <a:lnTo>
                      <a:pt x="1275377" y="150379"/>
                    </a:lnTo>
                    <a:lnTo>
                      <a:pt x="1238611" y="125540"/>
                    </a:lnTo>
                    <a:lnTo>
                      <a:pt x="1200443" y="102709"/>
                    </a:lnTo>
                    <a:lnTo>
                      <a:pt x="1160949" y="81959"/>
                    </a:lnTo>
                    <a:lnTo>
                      <a:pt x="1120204" y="63368"/>
                    </a:lnTo>
                    <a:lnTo>
                      <a:pt x="1078285" y="47009"/>
                    </a:lnTo>
                    <a:lnTo>
                      <a:pt x="1035267" y="32960"/>
                    </a:lnTo>
                    <a:lnTo>
                      <a:pt x="991225" y="21296"/>
                    </a:lnTo>
                    <a:lnTo>
                      <a:pt x="946235" y="12092"/>
                    </a:lnTo>
                    <a:lnTo>
                      <a:pt x="900373" y="5425"/>
                    </a:lnTo>
                    <a:lnTo>
                      <a:pt x="853715" y="1368"/>
                    </a:lnTo>
                    <a:lnTo>
                      <a:pt x="806335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" name="object 11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184135" y="2313431"/>
                <a:ext cx="929640" cy="926591"/>
              </a:xfrm>
              <a:prstGeom prst="rect">
                <a:avLst/>
              </a:prstGeom>
              <a:grpFill/>
            </p:spPr>
          </p:pic>
        </p:grpSp>
        <p:sp>
          <p:nvSpPr>
            <p:cNvPr id="12" name="object 12"/>
            <p:cNvSpPr txBox="1"/>
            <p:nvPr/>
          </p:nvSpPr>
          <p:spPr>
            <a:xfrm>
              <a:off x="6321983" y="4035044"/>
              <a:ext cx="2654300" cy="1481815"/>
            </a:xfrm>
            <a:prstGeom prst="rect">
              <a:avLst/>
            </a:prstGeom>
          </p:spPr>
          <p:txBody>
            <a:bodyPr vert="horz" wrap="square" lIns="0" tIns="52069" rIns="0" bIns="0" rtlCol="0">
              <a:spAutoFit/>
            </a:bodyPr>
            <a:lstStyle/>
            <a:p>
              <a:pPr marL="12700" marR="5080" indent="61594" algn="just">
                <a:lnSpc>
                  <a:spcPct val="85600"/>
                </a:lnSpc>
                <a:spcBef>
                  <a:spcPts val="409"/>
                </a:spcBef>
              </a:pPr>
              <a:r>
                <a:rPr sz="1800" dirty="0">
                  <a:latin typeface="Trebuchet MS"/>
                  <a:cs typeface="Trebuchet MS"/>
                </a:rPr>
                <a:t>KOSZTY</a:t>
              </a:r>
              <a:r>
                <a:rPr sz="1800" spc="-65" dirty="0">
                  <a:latin typeface="Trebuchet MS"/>
                  <a:cs typeface="Trebuchet MS"/>
                </a:rPr>
                <a:t> </a:t>
              </a:r>
              <a:r>
                <a:rPr sz="1800" dirty="0">
                  <a:latin typeface="Trebuchet MS"/>
                  <a:cs typeface="Trebuchet MS"/>
                </a:rPr>
                <a:t>W</a:t>
              </a:r>
              <a:r>
                <a:rPr sz="1800" spc="-35" dirty="0">
                  <a:latin typeface="Trebuchet MS"/>
                  <a:cs typeface="Trebuchet MS"/>
                </a:rPr>
                <a:t> </a:t>
              </a:r>
              <a:r>
                <a:rPr sz="1800" spc="-10" dirty="0">
                  <a:latin typeface="Trebuchet MS"/>
                  <a:cs typeface="Trebuchet MS"/>
                </a:rPr>
                <a:t>PROJEKTACH:</a:t>
              </a:r>
              <a:r>
                <a:rPr sz="1800" spc="-10" dirty="0">
                  <a:solidFill>
                    <a:srgbClr val="C00000"/>
                  </a:solidFill>
                  <a:latin typeface="Trebuchet MS"/>
                  <a:cs typeface="Trebuchet MS"/>
                </a:rPr>
                <a:t> </a:t>
              </a:r>
              <a:r>
                <a:rPr lang="pl-PL" sz="1800" spc="-10" dirty="0" smtClean="0">
                  <a:solidFill>
                    <a:srgbClr val="C00000"/>
                  </a:solidFill>
                  <a:latin typeface="Trebuchet MS"/>
                  <a:cs typeface="Trebuchet MS"/>
                </a:rPr>
                <a:t/>
              </a:r>
              <a:br>
                <a:rPr lang="pl-PL" sz="1800" spc="-10" dirty="0" smtClean="0">
                  <a:solidFill>
                    <a:srgbClr val="C00000"/>
                  </a:solidFill>
                  <a:latin typeface="Trebuchet MS"/>
                  <a:cs typeface="Trebuchet MS"/>
                </a:rPr>
              </a:br>
              <a:r>
                <a:rPr lang="pl-PL" spc="-10" dirty="0">
                  <a:solidFill>
                    <a:srgbClr val="C00000"/>
                  </a:solidFill>
                  <a:latin typeface="Trebuchet MS"/>
                  <a:cs typeface="Trebuchet MS"/>
                </a:rPr>
                <a:t>https://www.ncn.gov.pl/sites/default/files/pliki/uchwaly-rady/2025/uchwala72_2025-zal1-2.pdf</a:t>
              </a:r>
              <a:endParaRPr lang="pl-PL" sz="1800" spc="-10" dirty="0" smtClean="0">
                <a:solidFill>
                  <a:srgbClr val="C00000"/>
                </a:solidFill>
                <a:latin typeface="Trebuchet MS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82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1702" y="149903"/>
            <a:ext cx="9657373" cy="54649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60020">
              <a:lnSpc>
                <a:spcPts val="4300"/>
              </a:lnSpc>
              <a:spcBef>
                <a:spcPts val="215"/>
              </a:spcBef>
            </a:pPr>
            <a:r>
              <a:rPr lang="pl-PL" sz="3200" dirty="0"/>
              <a:t>KOSZTY </a:t>
            </a:r>
            <a:r>
              <a:rPr lang="pl-PL" sz="3200" dirty="0" smtClean="0"/>
              <a:t>NIEKWALIFIKOWALNE</a:t>
            </a:r>
            <a:endParaRPr lang="pl-PL" sz="3200" dirty="0"/>
          </a:p>
        </p:txBody>
      </p:sp>
      <p:grpSp>
        <p:nvGrpSpPr>
          <p:cNvPr id="4" name="Grupa 3"/>
          <p:cNvGrpSpPr/>
          <p:nvPr/>
        </p:nvGrpSpPr>
        <p:grpSpPr>
          <a:xfrm>
            <a:off x="711075" y="925049"/>
            <a:ext cx="10894382" cy="3814499"/>
            <a:chOff x="999833" y="1154543"/>
            <a:chExt cx="10894382" cy="3312731"/>
          </a:xfrm>
        </p:grpSpPr>
        <p:grpSp>
          <p:nvGrpSpPr>
            <p:cNvPr id="3" name="Grupa 2"/>
            <p:cNvGrpSpPr/>
            <p:nvPr/>
          </p:nvGrpSpPr>
          <p:grpSpPr>
            <a:xfrm>
              <a:off x="999833" y="1154543"/>
              <a:ext cx="10894382" cy="3312731"/>
              <a:chOff x="845789" y="2747391"/>
              <a:chExt cx="10894382" cy="3312731"/>
            </a:xfrm>
          </p:grpSpPr>
          <p:sp>
            <p:nvSpPr>
              <p:cNvPr id="7" name="object 7"/>
              <p:cNvSpPr txBox="1"/>
              <p:nvPr/>
            </p:nvSpPr>
            <p:spPr>
              <a:xfrm>
                <a:off x="845789" y="2747391"/>
                <a:ext cx="2533650" cy="15201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vert="horz" wrap="square" lIns="0" tIns="24130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900"/>
                  </a:spcBef>
                </a:pPr>
                <a:endParaRPr sz="1900" dirty="0">
                  <a:latin typeface="Times New Roman"/>
                  <a:cs typeface="Times New Roman"/>
                </a:endParaRPr>
              </a:p>
              <a:p>
                <a:pPr marL="540385" marR="186055" indent="-347345">
                  <a:lnSpc>
                    <a:spcPts val="1900"/>
                  </a:lnSpc>
                </a:pP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rezerwy</a:t>
                </a:r>
                <a:r>
                  <a:rPr sz="1900" spc="-3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na</a:t>
                </a:r>
                <a:r>
                  <a:rPr sz="1900" spc="-25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spc="-1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przyszłe zobowiązania</a:t>
                </a:r>
                <a:endParaRPr sz="1900" dirty="0">
                  <a:latin typeface="Trebuchet MS"/>
                  <a:cs typeface="Trebuchet MS"/>
                </a:endParaRPr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3632695" y="2747391"/>
                <a:ext cx="2533650" cy="1520190"/>
              </a:xfrm>
              <a:prstGeom prst="rect">
                <a:avLst/>
              </a:prstGeom>
              <a:solidFill>
                <a:srgbClr val="AD9BB7"/>
              </a:solidFill>
            </p:spPr>
            <p:txBody>
              <a:bodyPr vert="horz" wrap="square" lIns="0" tIns="10604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835"/>
                  </a:spcBef>
                </a:pPr>
                <a:endParaRPr sz="1900" dirty="0">
                  <a:latin typeface="Times New Roman"/>
                  <a:cs typeface="Times New Roman"/>
                </a:endParaRPr>
              </a:p>
              <a:p>
                <a:pPr marL="95250" marR="87630" algn="ctr">
                  <a:lnSpc>
                    <a:spcPct val="85800"/>
                  </a:lnSpc>
                </a:pP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odsetki</a:t>
                </a:r>
                <a:r>
                  <a:rPr sz="1900" spc="-45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od</a:t>
                </a:r>
                <a:r>
                  <a:rPr sz="1900" spc="-4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spc="-1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zadłużenia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i</a:t>
                </a:r>
                <a:r>
                  <a:rPr sz="1900" spc="-3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inne</a:t>
                </a:r>
                <a:r>
                  <a:rPr sz="1900" spc="-3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wydatki</a:t>
                </a:r>
                <a:r>
                  <a:rPr sz="1900" spc="-3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spc="-35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na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obsługę</a:t>
                </a:r>
                <a:r>
                  <a:rPr sz="1900" spc="-6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spc="-1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zadłużenia</a:t>
                </a:r>
                <a:endParaRPr sz="1900" dirty="0">
                  <a:latin typeface="Trebuchet MS"/>
                  <a:cs typeface="Trebuchet MS"/>
                </a:endParaRPr>
              </a:p>
            </p:txBody>
          </p:sp>
          <p:sp>
            <p:nvSpPr>
              <p:cNvPr id="12" name="object 12"/>
              <p:cNvSpPr txBox="1"/>
              <p:nvPr/>
            </p:nvSpPr>
            <p:spPr>
              <a:xfrm>
                <a:off x="6419608" y="2747391"/>
                <a:ext cx="2533650" cy="1520190"/>
              </a:xfrm>
              <a:prstGeom prst="rect">
                <a:avLst/>
              </a:prstGeom>
              <a:solidFill>
                <a:srgbClr val="AD9BB7"/>
              </a:solidFill>
            </p:spPr>
            <p:txBody>
              <a:bodyPr vert="horz" wrap="square" lIns="0" tIns="10604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835"/>
                  </a:spcBef>
                </a:pPr>
                <a:endParaRPr sz="1900" dirty="0">
                  <a:latin typeface="Times New Roman"/>
                  <a:cs typeface="Times New Roman"/>
                </a:endParaRPr>
              </a:p>
              <a:p>
                <a:pPr marL="78105" marR="69850" algn="ctr">
                  <a:lnSpc>
                    <a:spcPct val="85800"/>
                  </a:lnSpc>
                </a:pP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odsetki</a:t>
                </a:r>
                <a:r>
                  <a:rPr sz="1900" spc="-25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i</a:t>
                </a:r>
                <a:r>
                  <a:rPr sz="1900" spc="-25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inne</a:t>
                </a:r>
                <a:r>
                  <a:rPr sz="1900" spc="-2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spc="-1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wydatki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z</a:t>
                </a:r>
                <a:r>
                  <a:rPr sz="1900" spc="-25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tytułu</a:t>
                </a:r>
                <a:r>
                  <a:rPr sz="1900" spc="-2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opóźnienia</a:t>
                </a:r>
                <a:r>
                  <a:rPr sz="1900" spc="-25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spc="-5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w </a:t>
                </a:r>
                <a:r>
                  <a:rPr sz="1900" spc="-1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płatności</a:t>
                </a:r>
                <a:endParaRPr sz="1900" dirty="0">
                  <a:latin typeface="Trebuchet MS"/>
                  <a:cs typeface="Trebuchet MS"/>
                </a:endParaRPr>
              </a:p>
            </p:txBody>
          </p:sp>
          <p:sp>
            <p:nvSpPr>
              <p:cNvPr id="13" name="object 13"/>
              <p:cNvSpPr txBox="1"/>
              <p:nvPr/>
            </p:nvSpPr>
            <p:spPr>
              <a:xfrm>
                <a:off x="9206521" y="2747391"/>
                <a:ext cx="2533650" cy="1520190"/>
              </a:xfrm>
              <a:prstGeom prst="rect">
                <a:avLst/>
              </a:prstGeom>
              <a:solidFill>
                <a:srgbClr val="AD9BB7"/>
              </a:solidFill>
              <a:ln w="19050">
                <a:solidFill>
                  <a:srgbClr val="FFFFFF"/>
                </a:solidFill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endParaRPr sz="190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spcBef>
                    <a:spcPts val="320"/>
                  </a:spcBef>
                </a:pPr>
                <a:endParaRPr sz="1900" dirty="0">
                  <a:latin typeface="Times New Roman"/>
                  <a:cs typeface="Times New Roman"/>
                </a:endParaRPr>
              </a:p>
              <a:p>
                <a:pPr marL="510540">
                  <a:lnSpc>
                    <a:spcPct val="100000"/>
                  </a:lnSpc>
                </a:pP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kary</a:t>
                </a:r>
                <a:r>
                  <a:rPr sz="1900" spc="-35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spc="-1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umowne</a:t>
                </a:r>
                <a:endParaRPr sz="1900" dirty="0">
                  <a:latin typeface="Trebuchet MS"/>
                  <a:cs typeface="Trebuchet MS"/>
                </a:endParaRPr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2239238" y="4520882"/>
                <a:ext cx="2533650" cy="1520190"/>
              </a:xfrm>
              <a:prstGeom prst="rect">
                <a:avLst/>
              </a:prstGeom>
              <a:solidFill>
                <a:srgbClr val="AD9BB7"/>
              </a:solidFill>
            </p:spPr>
            <p:txBody>
              <a:bodyPr vert="horz" wrap="square" lIns="0" tIns="128270" rIns="0" bIns="0" rtlCol="0">
                <a:spAutoFit/>
              </a:bodyPr>
              <a:lstStyle/>
              <a:p>
                <a:pPr marL="142240" marR="133350" indent="-1905" algn="ctr">
                  <a:lnSpc>
                    <a:spcPct val="86800"/>
                  </a:lnSpc>
                  <a:spcBef>
                    <a:spcPts val="1010"/>
                  </a:spcBef>
                </a:pPr>
                <a:r>
                  <a:rPr sz="1900" spc="-25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mandaty,</a:t>
                </a:r>
                <a:r>
                  <a:rPr sz="1900" spc="-105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spc="-1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grzywny,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kary</a:t>
                </a:r>
                <a:r>
                  <a:rPr sz="1900" spc="-45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oraz</a:t>
                </a:r>
                <a:r>
                  <a:rPr sz="1900" spc="-45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wydatki</a:t>
                </a:r>
                <a:r>
                  <a:rPr sz="1900" spc="-4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spc="-25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na </a:t>
                </a:r>
                <a:r>
                  <a:rPr sz="190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pokrycie</a:t>
                </a:r>
                <a:r>
                  <a:rPr sz="1900" spc="-65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</a:t>
                </a:r>
                <a:r>
                  <a:rPr sz="1900" spc="-10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kosztów postepowań sądowych</a:t>
                </a:r>
                <a:endParaRPr sz="1900" dirty="0">
                  <a:latin typeface="Trebuchet MS"/>
                  <a:cs typeface="Trebuchet MS"/>
                </a:endParaRPr>
              </a:p>
            </p:txBody>
          </p:sp>
          <p:grpSp>
            <p:nvGrpSpPr>
              <p:cNvPr id="15" name="object 15"/>
              <p:cNvGrpSpPr/>
              <p:nvPr/>
            </p:nvGrpSpPr>
            <p:grpSpPr>
              <a:xfrm>
                <a:off x="5016627" y="4511357"/>
                <a:ext cx="2552700" cy="1539240"/>
                <a:chOff x="5016627" y="4511357"/>
                <a:chExt cx="2552700" cy="1539240"/>
              </a:xfrm>
              <a:solidFill>
                <a:srgbClr val="AD9BB7"/>
              </a:solidFill>
            </p:grpSpPr>
            <p:sp>
              <p:nvSpPr>
                <p:cNvPr id="16" name="object 16"/>
                <p:cNvSpPr/>
                <p:nvPr/>
              </p:nvSpPr>
              <p:spPr>
                <a:xfrm>
                  <a:off x="5026152" y="4520882"/>
                  <a:ext cx="2533650" cy="1520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650" h="1520189">
                      <a:moveTo>
                        <a:pt x="2533561" y="0"/>
                      </a:moveTo>
                      <a:lnTo>
                        <a:pt x="0" y="0"/>
                      </a:lnTo>
                      <a:lnTo>
                        <a:pt x="0" y="1520126"/>
                      </a:lnTo>
                      <a:lnTo>
                        <a:pt x="2533561" y="1520126"/>
                      </a:lnTo>
                      <a:lnTo>
                        <a:pt x="2533561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" name="object 17"/>
                <p:cNvSpPr/>
                <p:nvPr/>
              </p:nvSpPr>
              <p:spPr>
                <a:xfrm>
                  <a:off x="5026152" y="4520882"/>
                  <a:ext cx="2533650" cy="1520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650" h="1520189">
                      <a:moveTo>
                        <a:pt x="0" y="0"/>
                      </a:moveTo>
                      <a:lnTo>
                        <a:pt x="2533551" y="0"/>
                      </a:lnTo>
                      <a:lnTo>
                        <a:pt x="2533551" y="1520130"/>
                      </a:lnTo>
                      <a:lnTo>
                        <a:pt x="0" y="1520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19" name="object 19"/>
              <p:cNvGrpSpPr/>
              <p:nvPr/>
            </p:nvGrpSpPr>
            <p:grpSpPr>
              <a:xfrm>
                <a:off x="7794014" y="4520882"/>
                <a:ext cx="2552700" cy="1539240"/>
                <a:chOff x="7803540" y="4511357"/>
                <a:chExt cx="2552700" cy="1539240"/>
              </a:xfrm>
              <a:solidFill>
                <a:srgbClr val="AD9BB7"/>
              </a:solidFill>
            </p:grpSpPr>
            <p:sp>
              <p:nvSpPr>
                <p:cNvPr id="20" name="object 20"/>
                <p:cNvSpPr/>
                <p:nvPr/>
              </p:nvSpPr>
              <p:spPr>
                <a:xfrm>
                  <a:off x="7813065" y="4520882"/>
                  <a:ext cx="2533650" cy="1520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650" h="1520189">
                      <a:moveTo>
                        <a:pt x="2533548" y="0"/>
                      </a:moveTo>
                      <a:lnTo>
                        <a:pt x="0" y="0"/>
                      </a:lnTo>
                      <a:lnTo>
                        <a:pt x="0" y="1520126"/>
                      </a:lnTo>
                      <a:lnTo>
                        <a:pt x="2533548" y="1520126"/>
                      </a:lnTo>
                      <a:lnTo>
                        <a:pt x="2533548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1" name="object 21"/>
                <p:cNvSpPr/>
                <p:nvPr/>
              </p:nvSpPr>
              <p:spPr>
                <a:xfrm>
                  <a:off x="7813065" y="4520882"/>
                  <a:ext cx="2533650" cy="1520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650" h="1520189">
                      <a:moveTo>
                        <a:pt x="0" y="0"/>
                      </a:moveTo>
                      <a:lnTo>
                        <a:pt x="2533551" y="0"/>
                      </a:lnTo>
                      <a:lnTo>
                        <a:pt x="2533551" y="1520130"/>
                      </a:lnTo>
                      <a:lnTo>
                        <a:pt x="0" y="15201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algn="ctr"/>
                  <a:endParaRPr lang="pl-PL" dirty="0" smtClean="0">
                    <a:solidFill>
                      <a:schemeClr val="bg1"/>
                    </a:solidFill>
                    <a:latin typeface="Trebuchet MS"/>
                    <a:cs typeface="Trebuchet MS"/>
                  </a:endParaRPr>
                </a:p>
                <a:p>
                  <a:pPr algn="ctr"/>
                  <a:r>
                    <a:rPr lang="pl-PL" dirty="0" smtClean="0">
                      <a:solidFill>
                        <a:schemeClr val="bg1"/>
                      </a:solidFill>
                      <a:latin typeface="Trebuchet MS"/>
                      <a:cs typeface="Trebuchet MS"/>
                    </a:rPr>
                    <a:t>koszty</a:t>
                  </a:r>
                  <a:r>
                    <a:rPr lang="pl-PL" spc="-45" dirty="0" smtClean="0">
                      <a:solidFill>
                        <a:schemeClr val="bg1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lang="pl-PL" spc="-10" dirty="0">
                      <a:solidFill>
                        <a:schemeClr val="bg1"/>
                      </a:solidFill>
                      <a:latin typeface="Trebuchet MS"/>
                      <a:cs typeface="Trebuchet MS"/>
                    </a:rPr>
                    <a:t>honorariów</a:t>
                  </a:r>
                  <a:r>
                    <a:rPr lang="pl-PL" spc="-40" dirty="0">
                      <a:solidFill>
                        <a:schemeClr val="bg1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lang="pl-PL" spc="-50" dirty="0">
                      <a:solidFill>
                        <a:schemeClr val="bg1"/>
                      </a:solidFill>
                      <a:latin typeface="Trebuchet MS"/>
                      <a:cs typeface="Trebuchet MS"/>
                    </a:rPr>
                    <a:t>z </a:t>
                  </a:r>
                  <a:r>
                    <a:rPr lang="pl-PL" dirty="0">
                      <a:solidFill>
                        <a:schemeClr val="bg1"/>
                      </a:solidFill>
                      <a:latin typeface="Trebuchet MS"/>
                      <a:cs typeface="Trebuchet MS"/>
                    </a:rPr>
                    <a:t>tytułu</a:t>
                  </a:r>
                  <a:r>
                    <a:rPr lang="pl-PL" spc="-30" dirty="0">
                      <a:solidFill>
                        <a:schemeClr val="bg1"/>
                      </a:solidFill>
                      <a:latin typeface="Trebuchet MS"/>
                      <a:cs typeface="Trebuchet MS"/>
                    </a:rPr>
                    <a:t> </a:t>
                  </a:r>
                  <a:r>
                    <a:rPr lang="pl-PL" spc="-10" dirty="0">
                      <a:solidFill>
                        <a:schemeClr val="bg1"/>
                      </a:solidFill>
                      <a:latin typeface="Trebuchet MS"/>
                      <a:cs typeface="Trebuchet MS"/>
                    </a:rPr>
                    <a:t>recenzji wydawniczych</a:t>
                  </a:r>
                </a:p>
                <a:p>
                  <a:endParaRPr dirty="0"/>
                </a:p>
              </p:txBody>
            </p:sp>
          </p:grpSp>
        </p:grpSp>
        <p:sp>
          <p:nvSpPr>
            <p:cNvPr id="18" name="object 18"/>
            <p:cNvSpPr txBox="1"/>
            <p:nvPr/>
          </p:nvSpPr>
          <p:spPr>
            <a:xfrm>
              <a:off x="5180196" y="2928034"/>
              <a:ext cx="2555748" cy="1401346"/>
            </a:xfrm>
            <a:prstGeom prst="rect">
              <a:avLst/>
            </a:prstGeom>
          </p:spPr>
          <p:txBody>
            <a:bodyPr vert="horz" wrap="square" lIns="0" tIns="128270" rIns="0" bIns="0" rtlCol="0">
              <a:spAutoFit/>
            </a:bodyPr>
            <a:lstStyle/>
            <a:p>
              <a:pPr marL="78740" marR="71120" indent="-635" algn="ctr">
                <a:lnSpc>
                  <a:spcPct val="86800"/>
                </a:lnSpc>
                <a:spcBef>
                  <a:spcPts val="1010"/>
                </a:spcBef>
              </a:pPr>
              <a:r>
                <a:rPr sz="1900" dirty="0">
                  <a:solidFill>
                    <a:srgbClr val="FFFFFF"/>
                  </a:solidFill>
                  <a:latin typeface="Trebuchet MS"/>
                  <a:cs typeface="Trebuchet MS"/>
                </a:rPr>
                <a:t>podatek</a:t>
              </a:r>
              <a:r>
                <a:rPr sz="1900" spc="-6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900" dirty="0">
                  <a:solidFill>
                    <a:srgbClr val="FFFFFF"/>
                  </a:solidFill>
                  <a:latin typeface="Trebuchet MS"/>
                  <a:cs typeface="Trebuchet MS"/>
                </a:rPr>
                <a:t>od</a:t>
              </a:r>
              <a:r>
                <a:rPr sz="1900" spc="-6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900" dirty="0">
                  <a:solidFill>
                    <a:srgbClr val="FFFFFF"/>
                  </a:solidFill>
                  <a:latin typeface="Trebuchet MS"/>
                  <a:cs typeface="Trebuchet MS"/>
                </a:rPr>
                <a:t>towarów</a:t>
              </a:r>
              <a:r>
                <a:rPr sz="1900" spc="-6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900" spc="-50" dirty="0">
                  <a:solidFill>
                    <a:srgbClr val="FFFFFF"/>
                  </a:solidFill>
                  <a:latin typeface="Trebuchet MS"/>
                  <a:cs typeface="Trebuchet MS"/>
                </a:rPr>
                <a:t>i </a:t>
              </a:r>
              <a:r>
                <a:rPr sz="1900" dirty="0">
                  <a:solidFill>
                    <a:srgbClr val="FFFFFF"/>
                  </a:solidFill>
                  <a:latin typeface="Trebuchet MS"/>
                  <a:cs typeface="Trebuchet MS"/>
                </a:rPr>
                <a:t>usług</a:t>
              </a:r>
              <a:r>
                <a:rPr sz="1900" spc="-3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900" spc="-65" dirty="0">
                  <a:solidFill>
                    <a:srgbClr val="FFFFFF"/>
                  </a:solidFill>
                  <a:latin typeface="Trebuchet MS"/>
                  <a:cs typeface="Trebuchet MS"/>
                </a:rPr>
                <a:t>(VAT),</a:t>
              </a:r>
              <a:r>
                <a:rPr sz="1900" spc="-3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90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jeżeli </a:t>
              </a:r>
              <a:r>
                <a:rPr sz="1900" dirty="0">
                  <a:solidFill>
                    <a:srgbClr val="FFFFFF"/>
                  </a:solidFill>
                  <a:latin typeface="Trebuchet MS"/>
                  <a:cs typeface="Trebuchet MS"/>
                </a:rPr>
                <a:t>podmiot</a:t>
              </a:r>
              <a:r>
                <a:rPr sz="1900" spc="-6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90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realizujący </a:t>
              </a:r>
              <a:r>
                <a:rPr sz="1900" dirty="0">
                  <a:solidFill>
                    <a:srgbClr val="FFFFFF"/>
                  </a:solidFill>
                  <a:latin typeface="Trebuchet MS"/>
                  <a:cs typeface="Trebuchet MS"/>
                </a:rPr>
                <a:t>ma</a:t>
              </a:r>
              <a:r>
                <a:rPr sz="1900" spc="-3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900" dirty="0">
                  <a:solidFill>
                    <a:srgbClr val="FFFFFF"/>
                  </a:solidFill>
                  <a:latin typeface="Trebuchet MS"/>
                  <a:cs typeface="Trebuchet MS"/>
                </a:rPr>
                <a:t>prawną</a:t>
              </a:r>
              <a:r>
                <a:rPr sz="1900" spc="-30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90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możliwość </a:t>
              </a:r>
              <a:r>
                <a:rPr sz="1900" dirty="0">
                  <a:solidFill>
                    <a:srgbClr val="FFFFFF"/>
                  </a:solidFill>
                  <a:latin typeface="Trebuchet MS"/>
                  <a:cs typeface="Trebuchet MS"/>
                </a:rPr>
                <a:t>jego</a:t>
              </a:r>
              <a:r>
                <a:rPr sz="1900" spc="-45" dirty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sz="1900" spc="-10" dirty="0">
                  <a:solidFill>
                    <a:srgbClr val="FFFFFF"/>
                  </a:solidFill>
                  <a:latin typeface="Trebuchet MS"/>
                  <a:cs typeface="Trebuchet MS"/>
                </a:rPr>
                <a:t>odzyskania</a:t>
              </a:r>
              <a:endParaRPr sz="1900" dirty="0">
                <a:latin typeface="Trebuchet MS"/>
                <a:cs typeface="Trebuchet MS"/>
              </a:endParaRPr>
            </a:p>
          </p:txBody>
        </p:sp>
      </p:grpSp>
      <p:sp>
        <p:nvSpPr>
          <p:cNvPr id="23" name="object 14"/>
          <p:cNvSpPr txBox="1"/>
          <p:nvPr/>
        </p:nvSpPr>
        <p:spPr>
          <a:xfrm>
            <a:off x="6402000" y="5031217"/>
            <a:ext cx="2533650" cy="11490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wrap="square" lIns="0" tIns="128270" rIns="0" bIns="0" rtlCol="0">
            <a:spAutoFit/>
          </a:bodyPr>
          <a:lstStyle/>
          <a:p>
            <a:pPr marL="142240" marR="133350" indent="-1905" algn="ctr">
              <a:lnSpc>
                <a:spcPct val="86800"/>
              </a:lnSpc>
              <a:spcBef>
                <a:spcPts val="1010"/>
              </a:spcBef>
            </a:pPr>
            <a:endParaRPr lang="pl-PL" sz="1900" spc="-25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42240" marR="133350" indent="-1905" algn="ctr">
              <a:lnSpc>
                <a:spcPct val="86800"/>
              </a:lnSpc>
              <a:spcBef>
                <a:spcPts val="1010"/>
              </a:spcBef>
            </a:pPr>
            <a:r>
              <a:rPr lang="pl-PL" sz="1900" spc="-25" dirty="0">
                <a:solidFill>
                  <a:srgbClr val="FFFFFF"/>
                </a:solidFill>
                <a:latin typeface="Trebuchet MS"/>
                <a:cs typeface="Trebuchet MS"/>
              </a:rPr>
              <a:t>leasing aparatury</a:t>
            </a:r>
          </a:p>
          <a:p>
            <a:pPr marL="142240" marR="133350" indent="-1905" algn="ctr">
              <a:lnSpc>
                <a:spcPct val="86800"/>
              </a:lnSpc>
              <a:spcBef>
                <a:spcPts val="1010"/>
              </a:spcBef>
            </a:pPr>
            <a:endParaRPr lang="pl-PL" sz="1900" dirty="0" smtClean="0">
              <a:latin typeface="Trebuchet MS"/>
              <a:cs typeface="Trebuchet MS"/>
            </a:endParaRPr>
          </a:p>
        </p:txBody>
      </p:sp>
      <p:sp>
        <p:nvSpPr>
          <p:cNvPr id="24" name="object 14"/>
          <p:cNvSpPr txBox="1"/>
          <p:nvPr/>
        </p:nvSpPr>
        <p:spPr>
          <a:xfrm>
            <a:off x="3624613" y="4872452"/>
            <a:ext cx="2533650" cy="18317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wrap="square" lIns="0" tIns="128270" rIns="0" bIns="0" rtlCol="0">
            <a:spAutoFit/>
          </a:bodyPr>
          <a:lstStyle/>
          <a:p>
            <a:pPr marL="142240" marR="133350" indent="-1905" algn="ctr">
              <a:lnSpc>
                <a:spcPct val="86800"/>
              </a:lnSpc>
              <a:spcBef>
                <a:spcPts val="1010"/>
              </a:spcBef>
            </a:pPr>
            <a:r>
              <a:rPr lang="pl-PL" spc="-25" dirty="0" smtClean="0">
                <a:solidFill>
                  <a:srgbClr val="FFFFFF"/>
                </a:solidFill>
                <a:latin typeface="Trebuchet MS"/>
                <a:cs typeface="Trebuchet MS"/>
              </a:rPr>
              <a:t>OPUS LAP</a:t>
            </a:r>
          </a:p>
          <a:p>
            <a:pPr marL="142240" marR="133350" indent="-1905" algn="ctr">
              <a:lnSpc>
                <a:spcPct val="86800"/>
              </a:lnSpc>
              <a:spcBef>
                <a:spcPts val="1010"/>
              </a:spcBef>
            </a:pPr>
            <a:r>
              <a:rPr lang="pl-PL" spc="-2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lang="pl-PL" spc="-25" dirty="0" smtClean="0">
                <a:solidFill>
                  <a:srgbClr val="FFFFFF"/>
                </a:solidFill>
                <a:latin typeface="Trebuchet MS"/>
                <a:cs typeface="Trebuchet MS"/>
              </a:rPr>
              <a:t>oszty konsultacji </a:t>
            </a:r>
            <a:r>
              <a:rPr lang="pl-PL" spc="-25" dirty="0">
                <a:solidFill>
                  <a:srgbClr val="FFFFFF"/>
                </a:solidFill>
                <a:latin typeface="Trebuchet MS"/>
                <a:cs typeface="Trebuchet MS"/>
              </a:rPr>
              <a:t>i wizyt </a:t>
            </a:r>
            <a:r>
              <a:rPr lang="pl-PL" spc="-25" dirty="0" smtClean="0">
                <a:solidFill>
                  <a:srgbClr val="FFFFFF"/>
                </a:solidFill>
                <a:latin typeface="Trebuchet MS"/>
                <a:cs typeface="Trebuchet MS"/>
              </a:rPr>
              <a:t>współpracowników z instytucji partnerskiej</a:t>
            </a:r>
          </a:p>
          <a:p>
            <a:pPr marL="142240" marR="133350" indent="-1905" algn="ctr">
              <a:lnSpc>
                <a:spcPct val="86800"/>
              </a:lnSpc>
              <a:spcBef>
                <a:spcPts val="1010"/>
              </a:spcBef>
            </a:pPr>
            <a:endParaRPr lang="pl-PL" spc="-25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721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7983"/>
          </a:xfrm>
        </p:spPr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8875" y="1541593"/>
            <a:ext cx="10364452" cy="3424107"/>
          </a:xfrm>
        </p:spPr>
        <p:txBody>
          <a:bodyPr/>
          <a:lstStyle/>
          <a:p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www.ncn.gov.pl/ogloszenia/konkursy/opus30</a:t>
            </a:r>
            <a:endParaRPr lang="pl-PL" dirty="0" smtClean="0"/>
          </a:p>
          <a:p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www.ncn.gov.pl/ogloszenia/konkursy/sonata21</a:t>
            </a:r>
            <a:endParaRPr lang="pl-PL" dirty="0" smtClean="0"/>
          </a:p>
          <a:p>
            <a:r>
              <a:rPr lang="pl-PL" dirty="0" smtClean="0"/>
              <a:t>NCN </a:t>
            </a:r>
            <a:r>
              <a:rPr lang="pl-PL" cap="none" dirty="0" smtClean="0"/>
              <a:t>Dokumentacja konkursowa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72727" y="4838700"/>
            <a:ext cx="607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DZIĘKUJEMY ZA UWAGĘ!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805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ymbol zastępczy zawartości 31"/>
          <p:cNvSpPr>
            <a:spLocks noGrp="1"/>
          </p:cNvSpPr>
          <p:nvPr>
            <p:ph sz="quarter" idx="13"/>
          </p:nvPr>
        </p:nvSpPr>
        <p:spPr>
          <a:xfrm>
            <a:off x="1556744" y="1422164"/>
            <a:ext cx="10363826" cy="392397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Konkurs na projekty badawcze realizowane przez osoby, które stopień </a:t>
            </a:r>
            <a:r>
              <a:rPr lang="pl-PL" b="1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pl-PL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uzyskały w </a:t>
            </a:r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okresie </a:t>
            </a:r>
            <a:r>
              <a:rPr lang="pl-PL" b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 do 7 lat </a:t>
            </a:r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 przerwy w karierze</a:t>
            </a:r>
            <a:r>
              <a:rPr lang="pl-PL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rokiem </a:t>
            </a:r>
            <a:r>
              <a:rPr lang="pl-PL" cap="none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wystąpienia z wnioskiem (czyli w okresie 1.01.2018 – 31.12.2023)</a:t>
            </a:r>
          </a:p>
          <a:p>
            <a:pPr algn="just">
              <a:lnSpc>
                <a:spcPct val="150000"/>
              </a:lnSpc>
            </a:pPr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górnej i dolnej granicy finansowania dla projektu</a:t>
            </a:r>
          </a:p>
          <a:p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Kierownik + dowolna liczba wykonawców</a:t>
            </a:r>
          </a:p>
          <a:p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Możliwość powołania stanowiska </a:t>
            </a:r>
            <a:r>
              <a:rPr lang="pl-PL" b="1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</a:t>
            </a:r>
            <a:r>
              <a:rPr lang="pl-PL" b="1" cap="none" dirty="0" err="1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endParaRPr lang="pl-PL" b="1" cap="none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cap="none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12/24/36 miesięcy</a:t>
            </a:r>
          </a:p>
          <a:p>
            <a:endParaRPr lang="pl-PL" cap="none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cap="none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cap="none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cap="none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cap="none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170461"/>
            <a:ext cx="10363200" cy="837497"/>
          </a:xfrm>
        </p:spPr>
        <p:txBody>
          <a:bodyPr/>
          <a:lstStyle/>
          <a:p>
            <a:r>
              <a:rPr lang="pl-PL" dirty="0" smtClean="0"/>
              <a:t>sonata 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C136C61-C0CA-D780-ED15-BFE190D596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1" y="270512"/>
            <a:ext cx="557719" cy="637393"/>
          </a:xfrm>
          <a:prstGeom prst="rect">
            <a:avLst/>
          </a:prstGeom>
        </p:spPr>
      </p:pic>
      <p:sp>
        <p:nvSpPr>
          <p:cNvPr id="8" name="Objaśnienie prostokątne 7"/>
          <p:cNvSpPr/>
          <p:nvPr/>
        </p:nvSpPr>
        <p:spPr>
          <a:xfrm>
            <a:off x="94366" y="2180509"/>
            <a:ext cx="1320800" cy="880191"/>
          </a:xfrm>
          <a:prstGeom prst="wedgeRectCallout">
            <a:avLst>
              <a:gd name="adj1" fmla="val 90768"/>
              <a:gd name="adj2" fmla="val 134224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kierownikiem można być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TYLKO RAZ</a:t>
            </a:r>
          </a:p>
          <a:p>
            <a:pPr algn="ctr"/>
            <a:endParaRPr lang="pl-PL" dirty="0"/>
          </a:p>
        </p:txBody>
      </p:sp>
      <p:sp>
        <p:nvSpPr>
          <p:cNvPr id="12" name="Objaśnienie prostokątne 11"/>
          <p:cNvSpPr/>
          <p:nvPr/>
        </p:nvSpPr>
        <p:spPr>
          <a:xfrm>
            <a:off x="8115300" y="147716"/>
            <a:ext cx="1944181" cy="1007984"/>
          </a:xfrm>
          <a:prstGeom prst="wedgeRectCallout">
            <a:avLst>
              <a:gd name="adj1" fmla="val 88515"/>
              <a:gd name="adj2" fmla="val 94596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najmniej 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jedna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opublikowana lub przyjęta do druku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praca</a:t>
            </a: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bjaśnienie prostokątne 12"/>
          <p:cNvSpPr/>
          <p:nvPr/>
        </p:nvSpPr>
        <p:spPr>
          <a:xfrm>
            <a:off x="9603078" y="3777853"/>
            <a:ext cx="2459070" cy="2762647"/>
          </a:xfrm>
          <a:prstGeom prst="wedgeRectCallout">
            <a:avLst>
              <a:gd name="adj1" fmla="val -36683"/>
              <a:gd name="adj2" fmla="val -98762"/>
            </a:avLst>
          </a:prstGeom>
          <a:gradFill flip="none" rotWithShape="1">
            <a:gsLst>
              <a:gs pos="8000">
                <a:srgbClr val="D2E0E0">
                  <a:alpha val="0"/>
                </a:srgbClr>
              </a:gs>
              <a:gs pos="28000">
                <a:srgbClr val="D2E0E0"/>
              </a:gs>
              <a:gs pos="27000">
                <a:srgbClr val="D2E0E0"/>
              </a:gs>
              <a:gs pos="27000">
                <a:srgbClr val="D2E0E0"/>
              </a:gs>
            </a:gsLst>
            <a:lin ang="54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zasiłki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chorobowe,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świadczenia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rehabilitacyjne w zw. z niezdolnością do pracy (pow. 90 dni)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opieka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wychowywanie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dzieci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kobiety: 18 mies. za każde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urodzone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lub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przysposobione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dziecko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7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2074" y="0"/>
            <a:ext cx="10364451" cy="727683"/>
          </a:xfrm>
        </p:spPr>
        <p:txBody>
          <a:bodyPr>
            <a:normAutofit/>
          </a:bodyPr>
          <a:lstStyle/>
          <a:p>
            <a:r>
              <a:rPr lang="pl-PL" sz="3200" dirty="0" smtClean="0"/>
              <a:t>Najważniejsze dokumenty konkursowe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66700" y="769566"/>
            <a:ext cx="11925300" cy="593603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Punkt wyjścia do pisania wniosku: </a:t>
            </a:r>
            <a:br>
              <a:rPr lang="pl-PL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600" b="1" dirty="0" smtClean="0">
                <a:solidFill>
                  <a:srgbClr val="C00000"/>
                </a:solidFill>
              </a:rPr>
              <a:t>zapoznanie się z </a:t>
            </a:r>
            <a:r>
              <a:rPr lang="pl-PL" sz="2600" b="1" u="sng" dirty="0" smtClean="0">
                <a:solidFill>
                  <a:srgbClr val="C00000"/>
                </a:solidFill>
              </a:rPr>
              <a:t>aktualną</a:t>
            </a:r>
            <a:r>
              <a:rPr lang="pl-PL" sz="2600" b="1" dirty="0" smtClean="0">
                <a:solidFill>
                  <a:srgbClr val="C00000"/>
                </a:solidFill>
              </a:rPr>
              <a:t> dokumentacją konkursową!</a:t>
            </a:r>
          </a:p>
          <a:p>
            <a:pPr marL="0" indent="0" algn="ctr">
              <a:buNone/>
            </a:pPr>
            <a:endParaRPr lang="pl-PL" sz="2600" b="1" dirty="0" smtClean="0">
              <a:solidFill>
                <a:srgbClr val="C00000"/>
              </a:solidFill>
            </a:endParaRPr>
          </a:p>
          <a:p>
            <a:r>
              <a:rPr lang="pl-PL" sz="2800" cap="none" dirty="0" smtClean="0">
                <a:solidFill>
                  <a:srgbClr val="C00000"/>
                </a:solidFill>
              </a:rPr>
              <a:t>Ogłoszenie </a:t>
            </a:r>
            <a:r>
              <a:rPr lang="pl-PL" sz="28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WWW NCN</a:t>
            </a:r>
          </a:p>
          <a:p>
            <a:r>
              <a:rPr lang="pl-PL" sz="2800" cap="none" dirty="0" smtClean="0">
                <a:solidFill>
                  <a:srgbClr val="C00000"/>
                </a:solidFill>
              </a:rPr>
              <a:t>Zakładki z pytaniami</a:t>
            </a:r>
          </a:p>
          <a:p>
            <a:r>
              <a:rPr lang="pl-PL" sz="2800" cap="none" dirty="0" smtClean="0">
                <a:solidFill>
                  <a:srgbClr val="C00000"/>
                </a:solidFill>
              </a:rPr>
              <a:t>Dokumentacja</a:t>
            </a:r>
          </a:p>
          <a:p>
            <a:pPr lvl="1"/>
            <a:r>
              <a:rPr lang="pl-PL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Warunki konkursu OPUS/SONATA</a:t>
            </a:r>
          </a:p>
          <a:p>
            <a:pPr lvl="1"/>
            <a:r>
              <a:rPr lang="pl-PL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Wytyczne dla wnioskodawców - uzupełnianie wniosku w systemie OSF</a:t>
            </a:r>
          </a:p>
          <a:p>
            <a:pPr lvl="1"/>
            <a:r>
              <a:rPr lang="pl-PL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Regulamin finansowania projektów NCN           Koszty w projektach NCN</a:t>
            </a:r>
          </a:p>
          <a:p>
            <a:pPr lvl="1"/>
            <a:r>
              <a:rPr lang="pl-PL" sz="2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Kryteria oceny wniosków</a:t>
            </a:r>
          </a:p>
          <a:p>
            <a:pPr marL="0" indent="0">
              <a:buNone/>
            </a:pPr>
            <a:endParaRPr lang="pl-PL" b="1" dirty="0">
              <a:solidFill>
                <a:schemeClr val="accent3">
                  <a:lumMod val="75000"/>
                </a:schemeClr>
              </a:solidFill>
              <a:hlinkClick r:id="rId3"/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https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://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www.ncn.gov.pl/ogloszenia/konkursy/opus30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https://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www.ncn.gov.pl/ogloszenia/konkursy/sonata21</a:t>
            </a:r>
            <a:endParaRPr lang="pl-PL" b="1" dirty="0">
              <a:solidFill>
                <a:schemeClr val="bg2">
                  <a:lumMod val="75000"/>
                </a:schemeClr>
              </a:solidFill>
              <a:hlinkClick r:id="rId3"/>
            </a:endParaRPr>
          </a:p>
          <a:p>
            <a:pPr marL="0" indent="0">
              <a:buNone/>
            </a:pPr>
            <a:endParaRPr lang="pl-PL" b="1" dirty="0" smtClean="0">
              <a:solidFill>
                <a:srgbClr val="C00000"/>
              </a:solidFill>
              <a:hlinkClick r:id="rId3"/>
            </a:endParaRPr>
          </a:p>
          <a:p>
            <a:pPr marL="457200" lvl="1" indent="0">
              <a:buNone/>
            </a:pP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5312906" y="4559300"/>
            <a:ext cx="39370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jaśnienie prostokątne 5"/>
          <p:cNvSpPr/>
          <p:nvPr/>
        </p:nvSpPr>
        <p:spPr>
          <a:xfrm>
            <a:off x="9454676" y="2210006"/>
            <a:ext cx="1320800" cy="880191"/>
          </a:xfrm>
          <a:prstGeom prst="wedgeRectCallout">
            <a:avLst>
              <a:gd name="adj1" fmla="val -142235"/>
              <a:gd name="adj2" fmla="val 171087"/>
            </a:avLst>
          </a:prstGeom>
          <a:solidFill>
            <a:srgbClr val="D2E0E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Opus LAP osobny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dokument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3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2074" y="0"/>
            <a:ext cx="10364451" cy="727683"/>
          </a:xfrm>
        </p:spPr>
        <p:txBody>
          <a:bodyPr/>
          <a:lstStyle/>
          <a:p>
            <a:r>
              <a:rPr lang="pl-PL" dirty="0" smtClean="0"/>
              <a:t>Najważniejsze dokumenty konkursowe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42272" y="688246"/>
            <a:ext cx="11443327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C00000"/>
                </a:solidFill>
              </a:rPr>
              <a:t>	</a:t>
            </a:r>
            <a:endParaRPr lang="pl-P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C00000"/>
                </a:solidFill>
              </a:rPr>
              <a:t>	</a:t>
            </a:r>
            <a:r>
              <a:rPr lang="pl-PL" b="1" dirty="0" smtClean="0">
                <a:solidFill>
                  <a:srgbClr val="C00000"/>
                </a:solidFill>
              </a:rPr>
              <a:t>https</a:t>
            </a:r>
            <a:r>
              <a:rPr lang="pl-PL" b="1" dirty="0">
                <a:solidFill>
                  <a:srgbClr val="C00000"/>
                </a:solidFill>
              </a:rPr>
              <a:t>://www.ncn.gov.pl/</a:t>
            </a:r>
            <a:r>
              <a:rPr lang="pl-PL" b="1" dirty="0" smtClean="0">
                <a:solidFill>
                  <a:srgbClr val="C00000"/>
                </a:solidFill>
              </a:rPr>
              <a:t/>
            </a:r>
            <a:br>
              <a:rPr lang="pl-PL" b="1" dirty="0" smtClean="0">
                <a:solidFill>
                  <a:srgbClr val="C00000"/>
                </a:solidFill>
              </a:rPr>
            </a:br>
            <a:endParaRPr lang="pl-PL" b="1" dirty="0" smtClean="0">
              <a:solidFill>
                <a:srgbClr val="C00000"/>
              </a:solidFill>
              <a:hlinkClick r:id="rId3"/>
            </a:endParaRPr>
          </a:p>
          <a:p>
            <a:pPr marL="457200" lvl="1" indent="0">
              <a:buNone/>
            </a:pPr>
            <a:endParaRPr lang="pl-PL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81772394"/>
              </p:ext>
            </p:extLst>
          </p:nvPr>
        </p:nvGraphicFramePr>
        <p:xfrm>
          <a:off x="1072522" y="1698621"/>
          <a:ext cx="9982826" cy="34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Obraz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2" y="3051896"/>
            <a:ext cx="4695456" cy="285714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56" y="2446631"/>
            <a:ext cx="3031797" cy="38227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252" y="2861216"/>
            <a:ext cx="3586946" cy="32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6436</TotalTime>
  <Words>3939</Words>
  <Application>Microsoft Office PowerPoint</Application>
  <PresentationFormat>Panoramiczny</PresentationFormat>
  <Paragraphs>783</Paragraphs>
  <Slides>62</Slides>
  <Notes>48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62</vt:i4>
      </vt:variant>
    </vt:vector>
  </HeadingPairs>
  <TitlesOfParts>
    <vt:vector size="69" baseType="lpstr">
      <vt:lpstr>Arial</vt:lpstr>
      <vt:lpstr>Calibri</vt:lpstr>
      <vt:lpstr>Times New Roman</vt:lpstr>
      <vt:lpstr>Trebuchet MS</vt:lpstr>
      <vt:lpstr>Tw Cen MT</vt:lpstr>
      <vt:lpstr>Wingdings</vt:lpstr>
      <vt:lpstr>Kropla</vt:lpstr>
      <vt:lpstr>NCN  Opus 30 + LAP/weave sonata 21</vt:lpstr>
      <vt:lpstr>terminy</vt:lpstr>
      <vt:lpstr>Opus </vt:lpstr>
      <vt:lpstr>LAP/WEAVE </vt:lpstr>
      <vt:lpstr>OPUS czy opus LAP? </vt:lpstr>
      <vt:lpstr>Opus Weave LAP a Weave unisono</vt:lpstr>
      <vt:lpstr>sonata </vt:lpstr>
      <vt:lpstr>Najważniejsze dokumenty konkursowe</vt:lpstr>
      <vt:lpstr>Najważniejsze dokumenty konkursowe</vt:lpstr>
      <vt:lpstr>Procedura oceny wniosku</vt:lpstr>
      <vt:lpstr>Ocena formalna – ważna dla budżetu i planu badań</vt:lpstr>
      <vt:lpstr>Ocena planu badań i kosztorysu</vt:lpstr>
      <vt:lpstr>Prezentacja programu PowerPoint</vt:lpstr>
      <vt:lpstr>Prezentacja programu PowerPoint</vt:lpstr>
      <vt:lpstr>Prezentacja programu PowerPoint</vt:lpstr>
      <vt:lpstr>Przykładowe punkty planu badań z realizowanych projektów</vt:lpstr>
      <vt:lpstr>Prezentacja programu PowerPoint</vt:lpstr>
      <vt:lpstr>Prezentacja programu PowerPoint</vt:lpstr>
      <vt:lpstr>Kosztorys projektu</vt:lpstr>
      <vt:lpstr>JAK Dobrze zaplanować optymalny i uzasadniony charakterem przewidzianych w projekcie badań kosztorys</vt:lpstr>
      <vt:lpstr>Prezentacja programu PowerPoint</vt:lpstr>
      <vt:lpstr>Koszty bezpośrednie − KATEGORIE </vt:lpstr>
      <vt:lpstr>Koszty bezpośrednie − wynagrodzenia</vt:lpstr>
      <vt:lpstr>wynagrodzenie etatowe</vt:lpstr>
      <vt:lpstr>wynagrodzenie etatowe – kierownik projektu</vt:lpstr>
      <vt:lpstr>wynagrodzenie etatowe – kierownik projektu</vt:lpstr>
      <vt:lpstr>Koszty w grantach ZAWSZE brutto  i brutto-brutto</vt:lpstr>
      <vt:lpstr>wynagrodzenie etatowe – kierownik projektu</vt:lpstr>
      <vt:lpstr>wynagrodzenie etatowe – post doc</vt:lpstr>
      <vt:lpstr>wynagrodzenie etatowe – post doc</vt:lpstr>
      <vt:lpstr>wynagrodzenie etatowe – senior researcher</vt:lpstr>
      <vt:lpstr>wynagrodzenie etatowe – senior researcher</vt:lpstr>
      <vt:lpstr>wynagrodzenie DODATKOWE</vt:lpstr>
      <vt:lpstr>Wyliczanie budżetu wynagrodzeń DODATKOWych</vt:lpstr>
      <vt:lpstr>Wyliczanie budżetu wynagrodzeń DODATKOWych</vt:lpstr>
      <vt:lpstr>Wyliczanie budżetu wynagrodzeń DODATKOWych</vt:lpstr>
      <vt:lpstr>Prezentacja programu PowerPoint</vt:lpstr>
      <vt:lpstr>Wyliczanie budżetu wynagrodzeń DODATKOWych</vt:lpstr>
      <vt:lpstr>Wynagrodzenia i stypendia dla studentów i doktorantów</vt:lpstr>
      <vt:lpstr>Prezentacja programu PowerPoint</vt:lpstr>
      <vt:lpstr>Wypłaty i stypendia - podsumowanie</vt:lpstr>
      <vt:lpstr>budżet wynagrodzeń  –  podsumowanie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INNE KOSZTY bezpośrednie</vt:lpstr>
      <vt:lpstr>INNE KOSZTY bezpośrednie</vt:lpstr>
      <vt:lpstr>Prezentacja programu PowerPoint</vt:lpstr>
      <vt:lpstr>INNE KOSZTY: wyjazdy służbowe + wizyty i konsultacje </vt:lpstr>
      <vt:lpstr>INNE KOSZTY: wyjazdy służbowe</vt:lpstr>
      <vt:lpstr>Prezentacja programu PowerPoint</vt:lpstr>
      <vt:lpstr>Wykonawcy zbiorowi</vt:lpstr>
      <vt:lpstr>Prezentacja programu PowerPoint</vt:lpstr>
      <vt:lpstr>PROMOWANIE PROJEKTU</vt:lpstr>
      <vt:lpstr>KOSZTY POŚREDNIE</vt:lpstr>
      <vt:lpstr>KOSZTY POŚREDNIE – DO 20%</vt:lpstr>
      <vt:lpstr>KOSZTY POŚREDNIE – DO 20%</vt:lpstr>
      <vt:lpstr>Ważne informacje do kosztorysu w zakładkach na WWW NCN!</vt:lpstr>
      <vt:lpstr>KOSZTY NIEKWALIFIKOWALNE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NCN  Opus 28 + LAP/weave sonata 20</dc:title>
  <dc:creator>pok123</dc:creator>
  <cp:lastModifiedBy>Magda </cp:lastModifiedBy>
  <cp:revision>735</cp:revision>
  <dcterms:created xsi:type="dcterms:W3CDTF">2024-11-05T07:35:38Z</dcterms:created>
  <dcterms:modified xsi:type="dcterms:W3CDTF">2025-11-07T10:02:21Z</dcterms:modified>
</cp:coreProperties>
</file>